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42"/>
  </p:notesMasterIdLst>
  <p:sldIdLst>
    <p:sldId id="257" r:id="rId3"/>
    <p:sldId id="294" r:id="rId4"/>
    <p:sldId id="296" r:id="rId5"/>
    <p:sldId id="297" r:id="rId6"/>
    <p:sldId id="295" r:id="rId7"/>
    <p:sldId id="298" r:id="rId8"/>
    <p:sldId id="300" r:id="rId9"/>
    <p:sldId id="299" r:id="rId10"/>
    <p:sldId id="304" r:id="rId11"/>
    <p:sldId id="301" r:id="rId12"/>
    <p:sldId id="302" r:id="rId13"/>
    <p:sldId id="303" r:id="rId14"/>
    <p:sldId id="305" r:id="rId15"/>
    <p:sldId id="306" r:id="rId16"/>
    <p:sldId id="307" r:id="rId17"/>
    <p:sldId id="345" r:id="rId18"/>
    <p:sldId id="340" r:id="rId19"/>
    <p:sldId id="341" r:id="rId20"/>
    <p:sldId id="343" r:id="rId21"/>
    <p:sldId id="338" r:id="rId22"/>
    <p:sldId id="339" r:id="rId23"/>
    <p:sldId id="344" r:id="rId24"/>
    <p:sldId id="309" r:id="rId25"/>
    <p:sldId id="308" r:id="rId26"/>
    <p:sldId id="326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11" r:id="rId35"/>
    <p:sldId id="312" r:id="rId36"/>
    <p:sldId id="313" r:id="rId37"/>
    <p:sldId id="314" r:id="rId38"/>
    <p:sldId id="315" r:id="rId39"/>
    <p:sldId id="316" r:id="rId40"/>
    <p:sldId id="259" r:id="rId4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DC3FFF7-37C1-4853-96DD-957731C7C448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05C9591-4C36-4A13-8F3F-2BD734B8CC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872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08C9AAF6-76BE-480B-AE96-3FC6066F43A6}" type="slidenum">
              <a:rPr lang="en-US" altLang="zh-CN" smtClean="0"/>
              <a:pPr eaLnBrk="1" hangingPunct="1"/>
              <a:t>37</a:t>
            </a:fld>
            <a:endParaRPr lang="en-US" altLang="zh-CN" smtClean="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EB2D-C313-422A-B88A-F38FD4D488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081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F649E-DCC2-40D6-A2FF-5B1C0750D6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27109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889E8-945E-4526-AA70-8BCF5431A6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3251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4213" y="511175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118833160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720392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16160972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327645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212301"/>
      </p:ext>
    </p:extLst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945978"/>
      </p:ext>
    </p:extLst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1463297"/>
      </p:ext>
    </p:extLst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1252982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10CD8-91DA-40D6-8F8E-CC4C15BB34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1798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67967951"/>
      </p:ext>
    </p:extLst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448171"/>
      </p:ext>
    </p:extLst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89187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B6E5E-93DC-4066-80A6-A064633A29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2176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DE1BD-6631-4DEF-B547-A3AE9054B13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466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D05AF-89C3-4540-B99A-45CBF23522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73163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FFE45-E64E-41D9-9E51-09A64964F26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485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19B73-33CF-4C55-BCCA-427C84F42C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3568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E5ADE-3A9C-4ECE-BB4D-72DBEB8BD6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0651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F592A-F331-4DCC-A39F-60DA037FE6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7373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71B8546C-1E5B-4D44-9306-97DFB4D7C9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bckj.cn/" TargetMode="Externa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38142;&#25509;&#36164;&#28304;/Section%20B%201c.mp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38142;&#25509;&#36164;&#28304;/Section%20B%201d.mp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8100" y="0"/>
            <a:ext cx="9105900" cy="46497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C99">
                  <a:alpha val="67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  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4572000"/>
            <a:ext cx="9144000" cy="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100" name="Picture 4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79525"/>
            <a:ext cx="739140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QQ截图201212281319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9144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5638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i="1" kern="1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华文彩云"/>
                <a:ea typeface="华文彩云"/>
              </a:rPr>
              <a:t>英语教学课件系列</a:t>
            </a:r>
          </a:p>
        </p:txBody>
      </p:sp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 rot="-1038596">
            <a:off x="3352800" y="4267200"/>
            <a:ext cx="6096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Go</a:t>
            </a:r>
            <a:endParaRPr lang="zh-CN" altLang="en-US" sz="3600" b="1" i="1" kern="10">
              <a:ln w="9525">
                <a:solidFill>
                  <a:srgbClr val="3366FF"/>
                </a:solidFill>
                <a:round/>
                <a:headEnd/>
                <a:tailEnd/>
              </a:ln>
              <a:solidFill>
                <a:srgbClr val="3366FF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 rot="-597107">
            <a:off x="4191000" y="409575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for</a:t>
            </a:r>
            <a:endParaRPr lang="zh-CN" altLang="en-US" sz="3600" b="1" i="1" kern="1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 rot="-808854">
            <a:off x="4876800" y="396240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it!</a:t>
            </a:r>
            <a:endParaRPr lang="zh-CN" altLang="en-US" sz="3600" b="1" i="1" kern="1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914400" y="1524000"/>
            <a:ext cx="7315200" cy="0"/>
          </a:xfrm>
          <a:prstGeom prst="line">
            <a:avLst/>
          </a:prstGeom>
          <a:noFill/>
          <a:ln w="57150" cmpd="thinThick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6642100" y="2070100"/>
            <a:ext cx="1676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八年级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(</a:t>
            </a: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上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)</a:t>
            </a:r>
            <a:endParaRPr lang="zh-CN" altLang="en-US" sz="3600" kern="10" dirty="0">
              <a:ln w="9525">
                <a:solidFill>
                  <a:srgbClr val="993300"/>
                </a:solidFill>
                <a:round/>
                <a:headEnd/>
                <a:tailEnd/>
              </a:ln>
              <a:solidFill>
                <a:srgbClr val="993300"/>
              </a:solidFill>
              <a:latin typeface="黑体"/>
              <a:ea typeface="黑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6"/>
          <p:cNvSpPr txBox="1">
            <a:spLocks noChangeArrowheads="1"/>
          </p:cNvSpPr>
          <p:nvPr/>
        </p:nvSpPr>
        <p:spPr bwMode="auto">
          <a:xfrm>
            <a:off x="457200" y="1219200"/>
            <a:ext cx="86106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1. Do you know what a resolution is? It’s a kind of promise. Most of the time, we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make promises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to other people. (“Mom, I promise I’m going to tidy my room when I get back from school.”) However, promises you make to yourself are resolutions, and the most common kind is New Year’s resolutions.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When we make resolutions at the beginning of the year, we hope that we are going to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improve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 our lives. Some people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write down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their resolutions and plans for the coming year. This helps them to remember their resolutions. Others tell their family and friends about their wish and plans.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7200" y="1219200"/>
            <a:ext cx="1143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5800" y="381000"/>
            <a:ext cx="1524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FF0000"/>
                </a:solidFill>
                <a:latin typeface="+mj-lt"/>
                <a:ea typeface="MS UI Gothic" pitchFamily="34" charset="-128"/>
              </a:rPr>
              <a:t>1</a:t>
            </a:r>
            <a:endParaRPr lang="zh-CN" altLang="en-US" sz="4800" dirty="0">
              <a:solidFill>
                <a:srgbClr val="FF0000"/>
              </a:solidFill>
              <a:latin typeface="+mj-lt"/>
              <a:ea typeface="MS UI Gothic" pitchFamily="34" charset="-128"/>
            </a:endParaRPr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5410200" y="3276600"/>
            <a:ext cx="500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66"/>
                </a:solidFill>
              </a:rPr>
              <a:t>D</a:t>
            </a:r>
          </a:p>
        </p:txBody>
      </p:sp>
      <p:sp>
        <p:nvSpPr>
          <p:cNvPr id="6" name="线形标注 2(带强调线) 5"/>
          <p:cNvSpPr/>
          <p:nvPr/>
        </p:nvSpPr>
        <p:spPr>
          <a:xfrm>
            <a:off x="6477000" y="533400"/>
            <a:ext cx="1905000" cy="609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6563"/>
              <a:gd name="adj6" fmla="val -300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chemeClr val="tx1"/>
                </a:solidFill>
              </a:rPr>
              <a:t>make promise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做承诺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线形标注 2(带强调线) 6"/>
          <p:cNvSpPr/>
          <p:nvPr/>
        </p:nvSpPr>
        <p:spPr>
          <a:xfrm>
            <a:off x="6248400" y="5715000"/>
            <a:ext cx="1905000" cy="609600"/>
          </a:xfrm>
          <a:prstGeom prst="accentCallout2">
            <a:avLst>
              <a:gd name="adj1" fmla="val 47596"/>
              <a:gd name="adj2" fmla="val 107975"/>
              <a:gd name="adj3" fmla="val 49520"/>
              <a:gd name="adj4" fmla="val 116256"/>
              <a:gd name="adj5" fmla="val -176130"/>
              <a:gd name="adj6" fmla="val 1157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chemeClr val="tx1"/>
                </a:solidFill>
              </a:rPr>
              <a:t>write down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写下，记下</a:t>
            </a:r>
          </a:p>
        </p:txBody>
      </p:sp>
      <p:sp>
        <p:nvSpPr>
          <p:cNvPr id="8" name="线形标注 2(带强调线) 7"/>
          <p:cNvSpPr/>
          <p:nvPr/>
        </p:nvSpPr>
        <p:spPr>
          <a:xfrm>
            <a:off x="3581400" y="6096000"/>
            <a:ext cx="1905000" cy="609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41515"/>
              <a:gd name="adj6" fmla="val -558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i="1" dirty="0">
                <a:solidFill>
                  <a:schemeClr val="tx1"/>
                </a:solidFill>
              </a:rPr>
              <a:t>V. </a:t>
            </a:r>
            <a:r>
              <a:rPr lang="en-US" altLang="zh-CN" sz="2000" b="1" dirty="0">
                <a:solidFill>
                  <a:schemeClr val="tx1"/>
                </a:solidFill>
              </a:rPr>
              <a:t>improve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改进；提升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304800" y="1066800"/>
            <a:ext cx="62484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2. There are different kinds of resolutions. Some are about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physical health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. For example, some people promise themselves they are going to start an exercise program or eat less fast food. Many resolutions have to do with self-improvement. ______ Some people might say they are going to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take up 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a hobby like painting or taking photos, or learn to play the guitar. Some resolutions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have to do with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 better planning, like making a weekly plan for schoolwork.______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04800" y="990600"/>
            <a:ext cx="1143000" cy="79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3400" y="304800"/>
            <a:ext cx="1524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FF0000"/>
                </a:solidFill>
                <a:latin typeface="+mj-lt"/>
                <a:ea typeface="MS UI Gothic" pitchFamily="34" charset="-128"/>
              </a:rPr>
              <a:t>3</a:t>
            </a:r>
            <a:endParaRPr lang="zh-CN" altLang="en-US" sz="4800" dirty="0">
              <a:solidFill>
                <a:srgbClr val="FF0000"/>
              </a:solidFill>
              <a:latin typeface="+mj-lt"/>
              <a:ea typeface="MS UI Gothic" pitchFamily="34" charset="-128"/>
            </a:endParaRPr>
          </a:p>
        </p:txBody>
      </p:sp>
      <p:pic>
        <p:nvPicPr>
          <p:cNvPr id="13317" name="图片 8" descr="B-2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682875"/>
            <a:ext cx="25050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667000" y="3546475"/>
            <a:ext cx="500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66"/>
                </a:solidFill>
              </a:rPr>
              <a:t>A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605338" y="5756275"/>
            <a:ext cx="500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66"/>
                </a:solidFill>
              </a:rPr>
              <a:t>B</a:t>
            </a:r>
          </a:p>
        </p:txBody>
      </p:sp>
      <p:sp>
        <p:nvSpPr>
          <p:cNvPr id="9" name="线形标注 2(带强调线) 8"/>
          <p:cNvSpPr/>
          <p:nvPr/>
        </p:nvSpPr>
        <p:spPr>
          <a:xfrm>
            <a:off x="4114800" y="304800"/>
            <a:ext cx="3048000" cy="8382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1241"/>
              <a:gd name="adj6" fmla="val -419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physical  </a:t>
            </a:r>
            <a:r>
              <a:rPr lang="en-US" altLang="zh-CN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adj.  </a:t>
            </a:r>
            <a:r>
              <a:rPr lang="zh-CN" alt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身体的  </a:t>
            </a:r>
            <a:r>
              <a:rPr lang="en-US" altLang="zh-CN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physical health   </a:t>
            </a:r>
            <a:r>
              <a:rPr lang="zh-CN" alt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身体</a:t>
            </a:r>
            <a:r>
              <a:rPr lang="zh-CN" alt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健康</a:t>
            </a:r>
          </a:p>
        </p:txBody>
      </p:sp>
      <p:sp>
        <p:nvSpPr>
          <p:cNvPr id="12" name="线形标注 2(带强调线) 11"/>
          <p:cNvSpPr/>
          <p:nvPr/>
        </p:nvSpPr>
        <p:spPr>
          <a:xfrm>
            <a:off x="6400800" y="5486400"/>
            <a:ext cx="2286000" cy="609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8054"/>
              <a:gd name="adj6" fmla="val -731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 to do with…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相关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3" name="线形标注 2(带强调线) 12"/>
          <p:cNvSpPr/>
          <p:nvPr/>
        </p:nvSpPr>
        <p:spPr>
          <a:xfrm>
            <a:off x="6477000" y="2590800"/>
            <a:ext cx="2057400" cy="609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64254"/>
              <a:gd name="adj6" fmla="val -13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 up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开始从事；拿起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685800" y="1768475"/>
            <a:ext cx="78486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3. Although there are differences, most resolutions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have one thing in common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. People hardly ever keep them! ________Sometimes the resolutions may be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too difficult to keep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. Sometimes people just forget about them. For this reason, some people say the best resolution is to have no resolutions! How about you— will you make any next year?</a:t>
            </a: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5800" y="1676400"/>
            <a:ext cx="1143000" cy="79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90600" y="846138"/>
            <a:ext cx="15240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rgbClr val="FF0000"/>
                </a:solidFill>
                <a:latin typeface="+mj-lt"/>
                <a:ea typeface="MS UI Gothic" pitchFamily="34" charset="-128"/>
              </a:rPr>
              <a:t>2</a:t>
            </a:r>
            <a:endParaRPr lang="zh-CN" altLang="en-US" sz="4800" dirty="0">
              <a:solidFill>
                <a:srgbClr val="FF0000"/>
              </a:solidFill>
              <a:latin typeface="+mj-lt"/>
              <a:ea typeface="MS UI Gothic" pitchFamily="34" charset="-128"/>
            </a:endParaRPr>
          </a:p>
        </p:txBody>
      </p:sp>
      <p:pic>
        <p:nvPicPr>
          <p:cNvPr id="14341" name="图片 8" descr="QQ截图201308071513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495800"/>
            <a:ext cx="17526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133600" y="2590800"/>
            <a:ext cx="500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>
                <a:solidFill>
                  <a:srgbClr val="FF0066"/>
                </a:solidFill>
              </a:rPr>
              <a:t>C</a:t>
            </a:r>
          </a:p>
        </p:txBody>
      </p:sp>
      <p:sp>
        <p:nvSpPr>
          <p:cNvPr id="9" name="线形标注 2(带强调线) 8"/>
          <p:cNvSpPr/>
          <p:nvPr/>
        </p:nvSpPr>
        <p:spPr>
          <a:xfrm>
            <a:off x="3276600" y="762000"/>
            <a:ext cx="3124200" cy="609600"/>
          </a:xfrm>
          <a:prstGeom prst="accentCallout2">
            <a:avLst>
              <a:gd name="adj1" fmla="val 22596"/>
              <a:gd name="adj2" fmla="val -3455"/>
              <a:gd name="adj3" fmla="val 26442"/>
              <a:gd name="adj4" fmla="val -12915"/>
              <a:gd name="adj5" fmla="val 266178"/>
              <a:gd name="adj6" fmla="val -342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altLang="zh-CN" sz="2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common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endParaRPr lang="en-US" altLang="zh-CN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有共同之处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线形标注 2(带强调线) 10"/>
          <p:cNvSpPr/>
          <p:nvPr/>
        </p:nvSpPr>
        <p:spPr>
          <a:xfrm>
            <a:off x="6705600" y="1219200"/>
            <a:ext cx="1905000" cy="609600"/>
          </a:xfrm>
          <a:prstGeom prst="accentCallout2">
            <a:avLst>
              <a:gd name="adj1" fmla="val 72596"/>
              <a:gd name="adj2" fmla="val -8333"/>
              <a:gd name="adj3" fmla="val 70673"/>
              <a:gd name="adj4" fmla="val -17107"/>
              <a:gd name="adj5" fmla="val 331562"/>
              <a:gd name="adj6" fmla="val -1760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too…to…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chemeClr val="tx1"/>
                </a:solidFill>
              </a:rPr>
              <a:t>太</a:t>
            </a:r>
            <a:r>
              <a:rPr lang="en-US" altLang="zh-CN" sz="2000" b="1" dirty="0">
                <a:solidFill>
                  <a:schemeClr val="tx1"/>
                </a:solidFill>
              </a:rPr>
              <a:t>…</a:t>
            </a:r>
            <a:r>
              <a:rPr lang="zh-CN" altLang="en-US" sz="2000" b="1" dirty="0">
                <a:solidFill>
                  <a:schemeClr val="tx1"/>
                </a:solidFill>
              </a:rPr>
              <a:t>而不能</a:t>
            </a:r>
            <a:r>
              <a:rPr lang="en-US" altLang="zh-CN" sz="2000" b="1" dirty="0">
                <a:solidFill>
                  <a:schemeClr val="tx1"/>
                </a:solidFill>
              </a:rPr>
              <a:t>…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0"/>
            <a:ext cx="86106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latin typeface="+mj-lt"/>
                <a:ea typeface="+mj-ea"/>
              </a:rPr>
              <a:t>2c </a:t>
            </a:r>
            <a:r>
              <a:rPr lang="en-US" altLang="zh-CN" sz="3600" b="1" dirty="0">
                <a:solidFill>
                  <a:srgbClr val="003399"/>
                </a:solidFill>
                <a:latin typeface="+mj-lt"/>
                <a:ea typeface="+mj-ea"/>
              </a:rPr>
              <a:t>Write the letters [A-D] in the correct places in the passage.</a:t>
            </a:r>
            <a:endParaRPr lang="zh-CN" altLang="en-US" sz="3600" b="1" dirty="0">
              <a:solidFill>
                <a:srgbClr val="003399"/>
              </a:solidFill>
              <a:latin typeface="+mj-lt"/>
              <a:ea typeface="+mj-ea"/>
            </a:endParaRPr>
          </a:p>
          <a:p>
            <a:pPr>
              <a:defRPr/>
            </a:pPr>
            <a:endParaRPr lang="zh-CN" altLang="en-US" sz="3600" b="1" dirty="0">
              <a:solidFill>
                <a:srgbClr val="003399"/>
              </a:solidFill>
              <a:latin typeface="+mj-lt"/>
              <a:ea typeface="+mj-ea"/>
            </a:endParaRP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685800" y="2362200"/>
            <a:ext cx="84582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There are about making yourself a better person.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For example, a student may have to find more time 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 to study.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C: There are good reasons for this.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D: The start of the year is often a time for making 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 resolutions.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685800" y="2708275"/>
            <a:ext cx="85344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1.What is a resolution?</a:t>
            </a: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2. When do people usually make resolutions?</a:t>
            </a: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3.Why do people usually make resolutions?</a:t>
            </a: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838200"/>
            <a:ext cx="87630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+mj-lt"/>
                <a:ea typeface="+mj-ea"/>
              </a:rPr>
              <a:t>2d </a:t>
            </a: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Answer the questions with short  </a:t>
            </a:r>
          </a:p>
          <a:p>
            <a:pPr>
              <a:defRPr/>
            </a:pP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     sentences.</a:t>
            </a:r>
            <a:endParaRPr lang="zh-CN" altLang="en-US" sz="3200" b="1" dirty="0">
              <a:solidFill>
                <a:srgbClr val="003399"/>
              </a:solidFill>
              <a:latin typeface="+mj-lt"/>
              <a:ea typeface="+mj-ea"/>
            </a:endParaRPr>
          </a:p>
          <a:p>
            <a:pPr>
              <a:defRPr/>
            </a:pPr>
            <a:endParaRPr lang="zh-CN" altLang="en-US" sz="3200" dirty="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28700" y="324167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It is a kind of promise.</a:t>
            </a:r>
            <a:endParaRPr lang="en-US" altLang="zh-CN" sz="280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47750" y="450532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The start of the year.</a:t>
            </a:r>
            <a:endParaRPr lang="en-US" altLang="zh-CN" sz="280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028700" y="580072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They want to improve their lives.</a:t>
            </a:r>
            <a:endParaRPr lang="en-US" altLang="zh-CN" sz="2800"/>
          </a:p>
        </p:txBody>
      </p:sp>
      <p:pic>
        <p:nvPicPr>
          <p:cNvPr id="16391" name="图片 8" descr="QQ截图201308071515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00200"/>
            <a:ext cx="2057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3"/>
          <p:cNvSpPr>
            <a:spLocks noChangeArrowheads="1"/>
          </p:cNvSpPr>
          <p:nvPr/>
        </p:nvSpPr>
        <p:spPr bwMode="auto">
          <a:xfrm>
            <a:off x="609600" y="533400"/>
            <a:ext cx="7239000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How do people remember their resolutions?</a:t>
            </a:r>
          </a:p>
          <a:p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5.How many kinds of resolutions does the writer talk about?</a:t>
            </a:r>
          </a:p>
          <a:p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6.Why do you think resolutions may be difficult to keep?</a:t>
            </a:r>
          </a:p>
          <a:p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7.Do you agree with the writer? Why or why not?</a:t>
            </a:r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85800" y="1066800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They write down them or tell their family and friends.</a:t>
            </a:r>
            <a:endParaRPr lang="en-US" altLang="zh-CN" sz="280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85800" y="269557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Three .</a:t>
            </a:r>
            <a:endParaRPr lang="en-US" altLang="zh-CN" sz="280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85800" y="4448175"/>
            <a:ext cx="885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Because people just forget about them.</a:t>
            </a:r>
            <a:endParaRPr lang="en-US" altLang="zh-CN" sz="280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33400" y="6135688"/>
            <a:ext cx="88582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Yes , I think so. Because doing is better than saying.</a:t>
            </a:r>
            <a:endParaRPr lang="en-US" altLang="zh-CN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762000" y="2809875"/>
            <a:ext cx="79248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beginning  n. 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开头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    反义词为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，结束。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000"/>
              </a:lnSpc>
            </a:pP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at the beginning of 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在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开始 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at the end of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在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末尾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from the beginning to end 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从头到尾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如：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He will come here at the beginning of this month.</a:t>
            </a:r>
          </a:p>
          <a:p>
            <a:pPr eaLnBrk="1" hangingPunct="1"/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我们在月初来到这里。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438275"/>
            <a:ext cx="6248400" cy="1273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90103" indent="-790103" defTabSz="1185154" eaLnBrk="0" hangingPunct="0">
              <a:lnSpc>
                <a:spcPct val="120000"/>
              </a:lnSpc>
              <a:defRPr/>
            </a:pPr>
            <a:r>
              <a:rPr lang="en-US" altLang="zh-CN" sz="3200" b="1" dirty="0">
                <a:latin typeface="Times New Roman" pitchFamily="18" charset="0"/>
                <a:ea typeface="+mn-ea"/>
              </a:rPr>
              <a:t>1. at the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beginning </a:t>
            </a:r>
            <a:r>
              <a:rPr lang="en-US" altLang="zh-CN" sz="3200" b="1" dirty="0">
                <a:latin typeface="Times New Roman" pitchFamily="18" charset="0"/>
                <a:ea typeface="+mn-ea"/>
              </a:rPr>
              <a:t>of this year</a:t>
            </a:r>
          </a:p>
          <a:p>
            <a:pPr marL="790103" indent="-790103" defTabSz="1185154" eaLnBrk="0" hangingPunct="0">
              <a:lnSpc>
                <a:spcPct val="120000"/>
              </a:lnSpc>
              <a:defRPr/>
            </a:pPr>
            <a:r>
              <a:rPr lang="zh-CN" altLang="en-US" sz="3200" b="1" dirty="0">
                <a:latin typeface="Times New Roman" pitchFamily="18" charset="0"/>
                <a:ea typeface="+mn-ea"/>
              </a:rPr>
              <a:t>在今年的年初</a:t>
            </a:r>
            <a:endParaRPr lang="en-US" altLang="zh-CN" sz="3200" b="1" dirty="0">
              <a:latin typeface="Times New Roman" pitchFamily="18" charset="0"/>
              <a:ea typeface="+mn-ea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844800" y="549275"/>
            <a:ext cx="3743325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4700" b="1">
                <a:solidFill>
                  <a:srgbClr val="0000CC"/>
                </a:solidFill>
              </a:rPr>
              <a:t>Explanation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371600"/>
            <a:ext cx="8255000" cy="4770438"/>
          </a:xfrm>
        </p:spPr>
        <p:txBody>
          <a:bodyPr wrap="none"/>
          <a:lstStyle/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2800" b="1" smtClean="0">
                <a:latin typeface="Times New Roman" pitchFamily="18" charset="0"/>
              </a:rPr>
              <a:t>2. They are going to start an exercise program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2800" b="1" smtClean="0">
                <a:latin typeface="Times New Roman" pitchFamily="18" charset="0"/>
              </a:rPr>
              <a:t> or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</a:rPr>
              <a:t>eat</a:t>
            </a:r>
            <a:r>
              <a:rPr lang="en-US" altLang="zh-CN" sz="2800" b="1" smtClean="0">
                <a:latin typeface="Times New Roman" pitchFamily="18" charset="0"/>
              </a:rPr>
              <a:t> less fast food.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eat</a:t>
            </a:r>
            <a:r>
              <a:rPr lang="zh-CN" altLang="en-US" sz="2800" b="1" smtClean="0">
                <a:solidFill>
                  <a:srgbClr val="0000CC"/>
                </a:solidFill>
                <a:latin typeface="Times New Roman" pitchFamily="18" charset="0"/>
              </a:rPr>
              <a:t>与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have</a:t>
            </a:r>
            <a:r>
              <a:rPr lang="zh-CN" altLang="en-US" sz="2800" b="1" smtClean="0">
                <a:solidFill>
                  <a:srgbClr val="0000CC"/>
                </a:solidFill>
                <a:latin typeface="Times New Roman" pitchFamily="18" charset="0"/>
              </a:rPr>
              <a:t>这两个动词都可以表示“吃”。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  <a:buFontTx/>
              <a:buAutoNum type="arabicParenR"/>
            </a:pPr>
            <a:r>
              <a:rPr lang="en-US" altLang="zh-CN" sz="2800" b="1" smtClean="0">
                <a:latin typeface="Times New Roman" pitchFamily="18" charset="0"/>
              </a:rPr>
              <a:t>eat</a:t>
            </a:r>
            <a:r>
              <a:rPr lang="zh-CN" altLang="en-US" sz="2800" b="1" smtClean="0">
                <a:latin typeface="Times New Roman" pitchFamily="18" charset="0"/>
              </a:rPr>
              <a:t>可用作及物或不及物动词</a:t>
            </a:r>
            <a:r>
              <a:rPr lang="en-US" altLang="zh-CN" sz="2800" b="1" smtClean="0">
                <a:latin typeface="Times New Roman" pitchFamily="18" charset="0"/>
              </a:rPr>
              <a:t>, </a:t>
            </a:r>
            <a:r>
              <a:rPr lang="zh-CN" altLang="en-US" sz="2800" b="1" smtClean="0">
                <a:latin typeface="Times New Roman" pitchFamily="18" charset="0"/>
              </a:rPr>
              <a:t>是日常用语，</a:t>
            </a:r>
            <a:endParaRPr lang="en-US" altLang="zh-CN" sz="2800" b="1" smtClean="0">
              <a:latin typeface="Times New Roman" pitchFamily="18" charset="0"/>
            </a:endParaRP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zh-CN" altLang="en-US" sz="2800" b="1" smtClean="0">
                <a:latin typeface="Times New Roman" pitchFamily="18" charset="0"/>
              </a:rPr>
              <a:t>但用在日常口语中不够礼貌。让别人“吃”，</a:t>
            </a:r>
            <a:endParaRPr lang="en-US" altLang="zh-CN" sz="2800" b="1" smtClean="0">
              <a:latin typeface="Times New Roman" pitchFamily="18" charset="0"/>
            </a:endParaRP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zh-CN" altLang="en-US" sz="2800" b="1" smtClean="0">
                <a:latin typeface="Times New Roman" pitchFamily="18" charset="0"/>
              </a:rPr>
              <a:t>通常用</a:t>
            </a:r>
            <a:r>
              <a:rPr lang="en-US" altLang="zh-CN" sz="2800" b="1" smtClean="0">
                <a:latin typeface="Times New Roman" pitchFamily="18" charset="0"/>
              </a:rPr>
              <a:t>have</a:t>
            </a:r>
            <a:r>
              <a:rPr lang="zh-CN" altLang="en-US" sz="2800" b="1" smtClean="0">
                <a:latin typeface="Times New Roman" pitchFamily="18" charset="0"/>
              </a:rPr>
              <a:t>。</a:t>
            </a:r>
            <a:endParaRPr lang="en-US" altLang="zh-CN" sz="2800" b="1" smtClean="0">
              <a:latin typeface="Times New Roman" pitchFamily="18" charset="0"/>
            </a:endParaRPr>
          </a:p>
          <a:p>
            <a:pPr marL="788988" indent="-788988" algn="l" defTabSz="1184275">
              <a:lnSpc>
                <a:spcPct val="130000"/>
              </a:lnSpc>
              <a:spcBef>
                <a:spcPct val="0"/>
              </a:spcBef>
            </a:pPr>
            <a:r>
              <a:rPr kumimoji="1" lang="zh-CN" altLang="en-US" sz="2800" b="1" smtClean="0">
                <a:latin typeface="Times New Roman" pitchFamily="18" charset="0"/>
              </a:rPr>
              <a:t>如</a:t>
            </a:r>
            <a:r>
              <a:rPr kumimoji="1" lang="en-US" altLang="zh-CN" sz="2800" b="1" smtClean="0">
                <a:latin typeface="Times New Roman" pitchFamily="18" charset="0"/>
              </a:rPr>
              <a:t>: Where shall we </a:t>
            </a:r>
            <a:r>
              <a:rPr kumimoji="1" lang="en-US" altLang="zh-CN" sz="2800" b="1" smtClean="0">
                <a:solidFill>
                  <a:srgbClr val="FF0000"/>
                </a:solidFill>
                <a:latin typeface="Times New Roman" pitchFamily="18" charset="0"/>
              </a:rPr>
              <a:t>have</a:t>
            </a:r>
            <a:r>
              <a:rPr kumimoji="1" lang="en-US" altLang="zh-CN" sz="2800" b="1" smtClean="0">
                <a:latin typeface="Times New Roman" pitchFamily="18" charset="0"/>
              </a:rPr>
              <a:t> our dinner?    </a:t>
            </a:r>
          </a:p>
          <a:p>
            <a:pPr marL="788988" indent="-788988" algn="l" defTabSz="1184275">
              <a:lnSpc>
                <a:spcPct val="130000"/>
              </a:lnSpc>
              <a:spcBef>
                <a:spcPct val="0"/>
              </a:spcBef>
            </a:pPr>
            <a:r>
              <a:rPr kumimoji="1" lang="zh-CN" altLang="en-US" sz="2800" b="1" smtClean="0">
                <a:latin typeface="Times New Roman" pitchFamily="18" charset="0"/>
              </a:rPr>
              <a:t>我们在哪儿吃饭</a:t>
            </a:r>
            <a:r>
              <a:rPr kumimoji="1" lang="en-US" altLang="zh-CN" sz="2800" b="1" smtClean="0">
                <a:latin typeface="Times New Roman" pitchFamily="18" charset="0"/>
              </a:rPr>
              <a:t>?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endParaRPr lang="zh-CN" altLang="en-US" sz="28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195388" y="973138"/>
            <a:ext cx="7129462" cy="4752975"/>
          </a:xfrm>
        </p:spPr>
        <p:txBody>
          <a:bodyPr/>
          <a:lstStyle/>
          <a:p>
            <a:pPr algn="l"/>
            <a:r>
              <a:rPr lang="en-US" altLang="zh-CN" sz="3800" smtClean="0"/>
              <a:t>  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85800" y="609600"/>
            <a:ext cx="8064500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marL="720725" indent="-720725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2) 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在美国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, eat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既作“吃”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又作“喝”解。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如</a:t>
            </a:r>
            <a:r>
              <a:rPr kumimoji="1" lang="en-US" altLang="zh-CN" sz="2800" b="1">
                <a:latin typeface="Times New Roman" pitchFamily="18" charset="0"/>
              </a:rPr>
              <a:t>: We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eat</a:t>
            </a:r>
            <a:r>
              <a:rPr kumimoji="1" lang="en-US" altLang="zh-CN" sz="2800" b="1">
                <a:latin typeface="Times New Roman" pitchFamily="18" charset="0"/>
              </a:rPr>
              <a:t> our soup first. 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我们先喝汤。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622300" y="2514600"/>
            <a:ext cx="8445500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marL="633413" indent="-633413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3) have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是普通用语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同样可以表示“吃”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,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也可以表示“喝”。用在非正式的文体中。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如</a:t>
            </a:r>
            <a:r>
              <a:rPr kumimoji="1" lang="en-US" altLang="zh-CN" sz="2800" b="1">
                <a:latin typeface="Times New Roman" pitchFamily="18" charset="0"/>
              </a:rPr>
              <a:t>: What time do you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have</a:t>
            </a:r>
            <a:r>
              <a:rPr kumimoji="1" lang="en-US" altLang="zh-CN" sz="2800" b="1">
                <a:latin typeface="Times New Roman" pitchFamily="18" charset="0"/>
              </a:rPr>
              <a:t> supper</a:t>
            </a:r>
            <a:r>
              <a:rPr kumimoji="1" lang="zh-CN" altLang="en-US" sz="2800" b="1">
                <a:latin typeface="Times New Roman" pitchFamily="18" charset="0"/>
              </a:rPr>
              <a:t>？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      你们什么时候吃晚饭？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      </a:t>
            </a:r>
            <a:r>
              <a:rPr kumimoji="1" lang="en-US" altLang="zh-CN" sz="2800" b="1">
                <a:latin typeface="Times New Roman" pitchFamily="18" charset="0"/>
              </a:rPr>
              <a:t>I do not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have</a:t>
            </a:r>
            <a:r>
              <a:rPr kumimoji="1" lang="en-US" altLang="zh-CN" sz="2800" b="1">
                <a:latin typeface="Times New Roman" pitchFamily="18" charset="0"/>
              </a:rPr>
              <a:t> coffee in the evening.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2800" b="1">
                <a:latin typeface="Times New Roman" pitchFamily="18" charset="0"/>
              </a:rPr>
              <a:t>      </a:t>
            </a:r>
            <a:r>
              <a:rPr kumimoji="1" lang="zh-CN" altLang="en-US" sz="2800" b="1">
                <a:latin typeface="Times New Roman" pitchFamily="18" charset="0"/>
              </a:rPr>
              <a:t>晚上我不喝咖啡。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62000" y="1066800"/>
            <a:ext cx="7921625" cy="42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marL="633413" indent="-633413" defTabSz="912813" eaLnBrk="0" hangingPunct="0"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1163638" algn="l"/>
              </a:tabLs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注意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: “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吃药”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习惯上说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have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／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take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medicine, 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不说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eat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／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drink medicine</a:t>
            </a:r>
            <a:r>
              <a:rPr kumimoji="1" lang="zh-CN" altLang="en-US" sz="2800" b="1">
                <a:solidFill>
                  <a:srgbClr val="0000CC"/>
                </a:solidFill>
                <a:latin typeface="Times New Roman" pitchFamily="18" charset="0"/>
              </a:rPr>
              <a:t>。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如</a:t>
            </a:r>
            <a:r>
              <a:rPr kumimoji="1" lang="en-US" altLang="zh-CN" sz="2800" b="1">
                <a:latin typeface="Times New Roman" pitchFamily="18" charset="0"/>
              </a:rPr>
              <a:t>: Your son catches a bad cold. </a:t>
            </a:r>
          </a:p>
          <a:p>
            <a:pPr eaLnBrk="1" hangingPunct="1">
              <a:lnSpc>
                <a:spcPct val="130000"/>
              </a:lnSpc>
            </a:pPr>
            <a:r>
              <a:rPr kumimoji="1" lang="en-US" altLang="zh-CN" sz="2800" b="1">
                <a:latin typeface="Times New Roman" pitchFamily="18" charset="0"/>
              </a:rPr>
              <a:t>He should 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have</a:t>
            </a:r>
            <a:r>
              <a:rPr kumimoji="1" lang="en-US" altLang="zh-CN" sz="2800" b="1">
                <a:latin typeface="Times New Roman" pitchFamily="18" charset="0"/>
              </a:rPr>
              <a:t> some medicine. </a:t>
            </a:r>
          </a:p>
          <a:p>
            <a:pPr eaLnBrk="1" hangingPunct="1">
              <a:lnSpc>
                <a:spcPct val="130000"/>
              </a:lnSpc>
            </a:pPr>
            <a:r>
              <a:rPr kumimoji="1" lang="zh-CN" altLang="en-US" sz="2800" b="1">
                <a:latin typeface="Times New Roman" pitchFamily="18" charset="0"/>
              </a:rPr>
              <a:t>你儿子得了重感冒，他应该吃药。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09600" y="1143000"/>
            <a:ext cx="82296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Unit 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I’m going to study computer science</a:t>
            </a:r>
          </a:p>
        </p:txBody>
      </p:sp>
      <p:sp>
        <p:nvSpPr>
          <p:cNvPr id="10243" name="WordArt 6"/>
          <p:cNvSpPr>
            <a:spLocks noChangeArrowheads="1" noChangeShapeType="1" noTextEdit="1"/>
          </p:cNvSpPr>
          <p:nvPr/>
        </p:nvSpPr>
        <p:spPr bwMode="auto">
          <a:xfrm>
            <a:off x="3276600" y="4267200"/>
            <a:ext cx="31242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Section B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685800"/>
            <a:ext cx="7467600" cy="2052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90103" indent="-790103" defTabSz="1185154" eaLnBrk="0" hangingPunct="0">
              <a:lnSpc>
                <a:spcPts val="3840"/>
              </a:lnSpc>
              <a:defRPr/>
            </a:pPr>
            <a:r>
              <a:rPr lang="en-US" altLang="zh-CN" sz="3200" b="1" dirty="0">
                <a:latin typeface="Times New Roman" pitchFamily="18" charset="0"/>
                <a:ea typeface="+mn-ea"/>
              </a:rPr>
              <a:t>3. Some resolutions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have to do with </a:t>
            </a:r>
            <a:r>
              <a:rPr lang="en-US" altLang="zh-CN" sz="3200" b="1" dirty="0">
                <a:latin typeface="Times New Roman" pitchFamily="18" charset="0"/>
                <a:ea typeface="+mn-ea"/>
              </a:rPr>
              <a:t>better </a:t>
            </a:r>
          </a:p>
          <a:p>
            <a:pPr marL="790103" indent="-790103" defTabSz="1185154" eaLnBrk="0" hangingPunct="0">
              <a:lnSpc>
                <a:spcPts val="3840"/>
              </a:lnSpc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panning…</a:t>
            </a:r>
          </a:p>
          <a:p>
            <a:pPr marL="790103" indent="-790103" defTabSz="1185154" eaLnBrk="0" hangingPunct="0">
              <a:lnSpc>
                <a:spcPts val="3840"/>
              </a:lnSpc>
              <a:defRPr/>
            </a:pPr>
            <a:r>
              <a:rPr lang="zh-CN" altLang="en-US" sz="3200" b="1" dirty="0"/>
              <a:t>有些决定与合理的时间规划有关</a:t>
            </a:r>
            <a:r>
              <a:rPr lang="en-US" altLang="zh-CN" sz="3200" b="1" dirty="0"/>
              <a:t>…</a:t>
            </a:r>
          </a:p>
          <a:p>
            <a:pPr marL="342900" indent="-342900">
              <a:defRPr/>
            </a:pPr>
            <a:endParaRPr lang="zh-CN" altLang="en-US" sz="3200" dirty="0"/>
          </a:p>
        </p:txBody>
      </p:sp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609600" y="2305050"/>
            <a:ext cx="8001000" cy="40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句中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planning</a:t>
            </a:r>
            <a:r>
              <a:rPr lang="en-US" altLang="zh-CN" sz="2800" b="1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为名词，表示“计划、规划”如：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city planning(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城市规划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。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better plan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意为：合理规划，指通过制定计划来更加充分地利用时间、空间、精力。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1000"/>
              </a:lnSpc>
            </a:pP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Have to do with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表示“与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相关；与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有关联或有关系”如：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What dose this problem have to do with what we ’re learning today?</a:t>
            </a:r>
          </a:p>
          <a:p>
            <a:pPr eaLnBrk="1" hangingPunct="1"/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这道题跟我们今天所学的内容有什么关系？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38200"/>
            <a:ext cx="9067800" cy="1066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90103" indent="-790103" defTabSz="1185154" eaLnBrk="0" hangingPunct="0">
              <a:lnSpc>
                <a:spcPts val="3840"/>
              </a:lnSpc>
              <a:defRPr/>
            </a:pPr>
            <a:r>
              <a:rPr lang="en-US" altLang="zh-CN" sz="2800" b="1" dirty="0">
                <a:latin typeface="Times New Roman" pitchFamily="18" charset="0"/>
                <a:ea typeface="+mn-ea"/>
              </a:rPr>
              <a:t>4. Sometimes the resolutions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may</a:t>
            </a:r>
            <a:r>
              <a:rPr lang="en-US" altLang="zh-CN" sz="2800" b="1" dirty="0">
                <a:latin typeface="Times New Roman" pitchFamily="18" charset="0"/>
                <a:ea typeface="+mn-ea"/>
              </a:rPr>
              <a:t> be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too</a:t>
            </a:r>
            <a:r>
              <a:rPr lang="en-US" altLang="zh-CN" sz="2800" b="1" dirty="0">
                <a:latin typeface="Times New Roman" pitchFamily="18" charset="0"/>
                <a:ea typeface="+mn-ea"/>
              </a:rPr>
              <a:t> difficult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to</a:t>
            </a:r>
            <a:r>
              <a:rPr lang="en-US" altLang="zh-CN" sz="2800" b="1" dirty="0">
                <a:latin typeface="Times New Roman" pitchFamily="18" charset="0"/>
                <a:ea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+mn-ea"/>
              </a:rPr>
              <a:t>keep</a:t>
            </a:r>
            <a:r>
              <a:rPr lang="en-US" altLang="zh-CN" sz="2800" b="1" dirty="0">
                <a:latin typeface="Times New Roman" pitchFamily="18" charset="0"/>
                <a:ea typeface="+mn-ea"/>
              </a:rPr>
              <a:t>.</a:t>
            </a:r>
          </a:p>
          <a:p>
            <a:pPr marL="790103" indent="-790103" defTabSz="1185154" eaLnBrk="0" hangingPunct="0">
              <a:lnSpc>
                <a:spcPts val="3840"/>
              </a:lnSpc>
              <a:defRPr/>
            </a:pPr>
            <a:r>
              <a:rPr lang="zh-CN" altLang="en-US" sz="2800" b="1" dirty="0">
                <a:latin typeface="Times New Roman" pitchFamily="18" charset="0"/>
                <a:ea typeface="+mn-ea"/>
              </a:rPr>
              <a:t>有些时候这些决定可能会太难而无法实现</a:t>
            </a: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381000" y="1981200"/>
            <a:ext cx="81534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句中情态动词 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may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表示推测，相当于汉语的“可能；也许；大概”的意思。如：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You may be right this time, but I’ m not sure.</a:t>
            </a:r>
          </a:p>
          <a:p>
            <a:pPr eaLnBrk="1" hangingPunct="1"/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这一次或许你是对的，但是我无法确定。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英语中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too…to…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是一个固定结构，表示“太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而不能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… ’’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如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The kid is too young to play this game.</a:t>
            </a:r>
          </a:p>
          <a:p>
            <a:pPr eaLnBrk="1" hangingPunct="1"/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这个小孩太小，不能玩这个游戏。</a:t>
            </a:r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sz="2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3"/>
          <p:cNvSpPr>
            <a:spLocks noChangeArrowheads="1"/>
          </p:cNvSpPr>
          <p:nvPr/>
        </p:nvSpPr>
        <p:spPr bwMode="auto">
          <a:xfrm>
            <a:off x="381000" y="1600200"/>
            <a:ext cx="84582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句中的动词</a:t>
            </a:r>
            <a:r>
              <a:rPr kumimoji="1" lang="en-US" altLang="zh-CN" sz="2800" b="1">
                <a:solidFill>
                  <a:srgbClr val="0000CC"/>
                </a:solidFill>
                <a:latin typeface="Times New Roman" pitchFamily="18" charset="0"/>
              </a:rPr>
              <a:t>keep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表示“履行（诺言等）；遵守（惯例等）”如：</a:t>
            </a:r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 hardly ever keep them!</a:t>
            </a:r>
          </a:p>
          <a:p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人们很少履行它们（指计划）。</a:t>
            </a:r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还有类似的用法：</a:t>
            </a:r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keep a promise(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信守承诺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keep one’s promise (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遵守承诺；说话算数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等。如：</a:t>
            </a:r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 always keep our word.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我们说话是算数的。</a:t>
            </a:r>
            <a:endParaRPr lang="en-US" altLang="zh-CN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609600" y="1143000"/>
            <a:ext cx="6324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/>
              <a:t>练习：用下列短语造句</a:t>
            </a:r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685800" y="2057400"/>
            <a:ext cx="8229600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have to do with </a:t>
            </a:r>
            <a:r>
              <a:rPr lang="zh-CN" altLang="en-US" sz="2800" b="1"/>
              <a:t>（与</a:t>
            </a:r>
            <a:r>
              <a:rPr lang="en-US" altLang="zh-CN" sz="2800" b="1"/>
              <a:t>…</a:t>
            </a:r>
            <a:r>
              <a:rPr lang="zh-CN" altLang="en-US" sz="2800" b="1"/>
              <a:t>有关）</a:t>
            </a:r>
            <a:r>
              <a:rPr lang="en-US" sz="2800">
                <a:solidFill>
                  <a:srgbClr val="0070C0"/>
                </a:solidFill>
              </a:rPr>
              <a:t>                                                    </a:t>
            </a:r>
            <a:endParaRPr lang="zh-CN" altLang="en-US" sz="2800">
              <a:solidFill>
                <a:srgbClr val="0070C0"/>
              </a:solidFill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make promises</a:t>
            </a:r>
            <a:r>
              <a:rPr lang="zh-CN" altLang="en-US" sz="2800" b="1"/>
              <a:t>（做出承诺）</a:t>
            </a:r>
            <a:r>
              <a:rPr lang="en-US" sz="2800" u="sng">
                <a:solidFill>
                  <a:srgbClr val="0070C0"/>
                </a:solidFill>
              </a:rPr>
              <a:t>                                                     </a:t>
            </a:r>
            <a:endParaRPr lang="zh-CN" altLang="en-US" sz="2800">
              <a:solidFill>
                <a:srgbClr val="0070C0"/>
              </a:solidFill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have something in common</a:t>
            </a:r>
            <a:r>
              <a:rPr lang="zh-CN" altLang="en-US" sz="2800" b="1"/>
              <a:t> （有共同之处）</a:t>
            </a:r>
            <a:r>
              <a:rPr lang="en-US" sz="2800" b="1" u="sng">
                <a:solidFill>
                  <a:srgbClr val="0070C0"/>
                </a:solidFill>
              </a:rPr>
              <a:t>                                             </a:t>
            </a:r>
            <a:endParaRPr lang="zh-CN" altLang="en-US" sz="2800" b="1">
              <a:solidFill>
                <a:srgbClr val="0070C0"/>
              </a:solidFill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write down</a:t>
            </a:r>
            <a:r>
              <a:rPr lang="zh-CN" altLang="en-US" sz="2800" b="1"/>
              <a:t> （写下；记下）</a:t>
            </a:r>
            <a:r>
              <a:rPr lang="en-US" sz="2800" b="1" u="sng">
                <a:solidFill>
                  <a:srgbClr val="0070C0"/>
                </a:solidFill>
              </a:rPr>
              <a:t> </a:t>
            </a:r>
            <a:endParaRPr lang="zh-CN" altLang="en-US" sz="2800">
              <a:solidFill>
                <a:srgbClr val="0070C0"/>
              </a:solidFill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for this reason</a:t>
            </a:r>
            <a:r>
              <a:rPr lang="zh-CN" altLang="en-US" sz="2800" b="1"/>
              <a:t>（为此；由于这个原因）</a:t>
            </a:r>
            <a:r>
              <a:rPr lang="en-US" sz="2800" u="sng">
                <a:solidFill>
                  <a:srgbClr val="0070C0"/>
                </a:solidFill>
              </a:rPr>
              <a:t>                                                       </a:t>
            </a:r>
            <a:endParaRPr lang="zh-CN" altLang="en-US" sz="2800">
              <a:solidFill>
                <a:srgbClr val="0070C0"/>
              </a:solidFill>
            </a:endParaRPr>
          </a:p>
          <a:p>
            <a:pPr eaLnBrk="1" hangingPunct="1">
              <a:lnSpc>
                <a:spcPts val="4000"/>
              </a:lnSpc>
            </a:pPr>
            <a:r>
              <a:rPr lang="en-US" altLang="zh-CN" sz="2800">
                <a:solidFill>
                  <a:srgbClr val="0070C0"/>
                </a:solidFill>
              </a:rPr>
              <a:t>take up</a:t>
            </a:r>
            <a:r>
              <a:rPr lang="zh-CN" altLang="en-US" sz="2800" b="1"/>
              <a:t>（开始从事）</a:t>
            </a:r>
            <a:r>
              <a:rPr lang="en-US" sz="2800" b="1" u="sng">
                <a:solidFill>
                  <a:srgbClr val="0070C0"/>
                </a:solidFill>
              </a:rPr>
              <a:t> </a:t>
            </a:r>
            <a:endParaRPr lang="zh-CN" altLang="en-US" sz="280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685800"/>
            <a:ext cx="87630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+mj-lt"/>
                <a:ea typeface="+mj-ea"/>
              </a:rPr>
              <a:t>3a</a:t>
            </a: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 Complete the first two paragraphs about </a:t>
            </a:r>
          </a:p>
          <a:p>
            <a:pPr>
              <a:defRPr/>
            </a:pP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     resolutions with the words in the box.</a:t>
            </a:r>
            <a:endParaRPr lang="zh-CN" altLang="en-US" sz="3200" b="1" dirty="0">
              <a:solidFill>
                <a:srgbClr val="003399"/>
              </a:solidFill>
              <a:latin typeface="+mj-lt"/>
              <a:ea typeface="+mj-ea"/>
            </a:endParaRPr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990600" y="1981200"/>
            <a:ext cx="6477000" cy="5238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take   listen   make  is   help  learn   are</a:t>
            </a:r>
            <a:endParaRPr lang="zh-CN" altLang="en-US" sz="2800"/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685800" y="2609850"/>
            <a:ext cx="82296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Resolutions______ promises to yourself. They may______ to make you a better person and to make your life easier. I’m going to ______ four resolutions.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first resolution has to do with my own personal improvement. Next year, or maybe sooner, I am going to ______ up a new hobby. I think singing ______ a great activity so I am going to ______ to sing. I think this will make my family happy because they love to ______ to music and sing together.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638425" y="2667000"/>
            <a:ext cx="1785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are</a:t>
            </a:r>
            <a:endParaRPr lang="en-US" altLang="zh-CN" sz="2800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490663" y="3048000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help</a:t>
            </a:r>
            <a:endParaRPr lang="en-US" altLang="zh-CN" sz="2800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19663" y="3514725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make</a:t>
            </a:r>
            <a:endParaRPr lang="en-US" altLang="zh-CN" sz="2800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219200" y="4724400"/>
            <a:ext cx="1785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take</a:t>
            </a:r>
            <a:endParaRPr lang="en-US" altLang="zh-CN" sz="2800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162800" y="4800600"/>
            <a:ext cx="1785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is</a:t>
            </a:r>
            <a:endParaRPr lang="en-US" altLang="zh-CN" sz="2800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148263" y="5181600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learn</a:t>
            </a:r>
            <a:endParaRPr lang="en-US" altLang="zh-CN" sz="2800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804863" y="6019800"/>
            <a:ext cx="1785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listen</a:t>
            </a:r>
            <a:endParaRPr lang="en-US" altLang="zh-CN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685800"/>
            <a:ext cx="9067800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003399"/>
                </a:solidFill>
                <a:latin typeface="+mj-lt"/>
                <a:ea typeface="+mj-ea"/>
              </a:rPr>
              <a:t>Write about your resolutions:</a:t>
            </a:r>
          </a:p>
          <a:p>
            <a:pPr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(In each paragraph, write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you are going to do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.)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zh-CN" altLang="en-US" sz="3200" b="1" dirty="0">
              <a:solidFill>
                <a:srgbClr val="003399"/>
              </a:solidFill>
              <a:latin typeface="+mj-lt"/>
              <a:ea typeface="+mj-ea"/>
            </a:endParaRPr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457200" y="2057400"/>
            <a:ext cx="83058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second resolution is about improving my physical health._____________________________________________________________________________________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third resolution is about improving my relationships with my family and friends. __________________________________________________________________________________________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The last resolution is about how to do better at school.</a:t>
            </a: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_____________________________________________</a:t>
            </a:r>
          </a:p>
          <a:p>
            <a:pPr eaLnBrk="1" hangingPunct="1"/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_____________________________________________</a:t>
            </a:r>
          </a:p>
          <a:p>
            <a:pPr eaLnBrk="1" hangingPunct="1"/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762000" y="1524000"/>
            <a:ext cx="8077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GB" altLang="zh-CN" sz="28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Xiamen is a beautiful  modern city. It’s called International</a:t>
            </a:r>
            <a:r>
              <a:rPr kumimoji="1" lang="en-US" altLang="zh-CN" sz="28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kumimoji="1" lang="en-GB" altLang="zh-CN" sz="28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Garden city</a:t>
            </a:r>
            <a:r>
              <a:rPr kumimoji="1" lang="en-US" altLang="zh-CN" sz="28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kumimoji="1" lang="en-GB" altLang="zh-CN" sz="28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(A City in Bloom)What are you going to do to make it more beautiful?</a:t>
            </a:r>
            <a:endParaRPr kumimoji="1" lang="en-US" altLang="zh-CN" sz="280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6" descr="xm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429000"/>
            <a:ext cx="4495800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2895600" y="609600"/>
            <a:ext cx="4953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/>
              <a:t>Pair work</a:t>
            </a:r>
            <a:endParaRPr lang="zh-CN" altLang="en-US" sz="4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030" descr="0141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1600200"/>
            <a:ext cx="5080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1" name="Text Box 1027"/>
          <p:cNvSpPr txBox="1">
            <a:spLocks noChangeArrowheads="1"/>
          </p:cNvSpPr>
          <p:nvPr/>
        </p:nvSpPr>
        <p:spPr bwMode="auto">
          <a:xfrm>
            <a:off x="381000" y="1066800"/>
            <a:ext cx="9448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GB" altLang="zh-CN" sz="3600">
                <a:solidFill>
                  <a:srgbClr val="CC6600"/>
                </a:solidFill>
              </a:rPr>
              <a:t>We’re going to build a new </a:t>
            </a:r>
          </a:p>
          <a:p>
            <a:pPr eaLnBrk="1" hangingPunct="1"/>
            <a:r>
              <a:rPr kumimoji="1" lang="en-GB" altLang="zh-CN" sz="3600">
                <a:solidFill>
                  <a:srgbClr val="CC6600"/>
                </a:solidFill>
              </a:rPr>
              <a:t>highway(flyover)</a:t>
            </a:r>
            <a:endParaRPr kumimoji="1" lang="en-US" altLang="zh-CN" sz="3600">
              <a:solidFill>
                <a:srgbClr val="CC6600"/>
              </a:solidFill>
            </a:endParaRPr>
          </a:p>
        </p:txBody>
      </p:sp>
      <p:pic>
        <p:nvPicPr>
          <p:cNvPr id="104452" name="Picture 1028" descr="BD05679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19400"/>
            <a:ext cx="3454400" cy="334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219200"/>
            <a:ext cx="7772400" cy="1143000"/>
          </a:xfrm>
        </p:spPr>
        <p:txBody>
          <a:bodyPr/>
          <a:lstStyle/>
          <a:p>
            <a:pPr algn="l" eaLnBrk="1" hangingPunct="1"/>
            <a:r>
              <a:rPr lang="en-GB" altLang="zh-CN" smtClean="0">
                <a:solidFill>
                  <a:srgbClr val="CC6600"/>
                </a:solidFill>
              </a:rPr>
              <a:t>We’re going to build more buildings</a:t>
            </a:r>
            <a:endParaRPr lang="en-US" altLang="zh-CN" smtClean="0">
              <a:solidFill>
                <a:srgbClr val="CC6600"/>
              </a:solidFill>
            </a:endParaRPr>
          </a:p>
        </p:txBody>
      </p:sp>
      <p:pic>
        <p:nvPicPr>
          <p:cNvPr id="30723" name="Picture 4" descr="BL0038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200400"/>
            <a:ext cx="4603750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BD0728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3922713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533400" y="609600"/>
            <a:ext cx="49942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GB" altLang="zh-CN" sz="4400">
                <a:solidFill>
                  <a:srgbClr val="CC6600"/>
                </a:solidFill>
              </a:rPr>
              <a:t>We’re going to build </a:t>
            </a:r>
          </a:p>
          <a:p>
            <a:r>
              <a:rPr kumimoji="1" lang="en-GB" altLang="zh-CN" sz="4400">
                <a:solidFill>
                  <a:srgbClr val="CC6600"/>
                </a:solidFill>
              </a:rPr>
              <a:t>a new subway.</a:t>
            </a:r>
            <a:endParaRPr kumimoji="1" lang="en-US" altLang="zh-CN" sz="4400">
              <a:solidFill>
                <a:srgbClr val="CC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44488" y="3435350"/>
          <a:ext cx="2116137" cy="288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位图图像" r:id="rId3" imgW="1095528" imgH="1590897" progId="Paint.Picture">
                  <p:embed/>
                </p:oleObj>
              </mc:Choice>
              <mc:Fallback>
                <p:oleObj name="位图图像" r:id="rId3" imgW="1095528" imgH="1590897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3435350"/>
                        <a:ext cx="2116137" cy="288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799263" y="2195513"/>
          <a:ext cx="2116137" cy="333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位图图像" r:id="rId5" imgW="1076475" imgH="1561905" progId="Paint.Picture">
                  <p:embed/>
                </p:oleObj>
              </mc:Choice>
              <mc:Fallback>
                <p:oleObj name="位图图像" r:id="rId5" imgW="1076475" imgH="1561905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263" y="2195513"/>
                        <a:ext cx="2116137" cy="333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673350" y="2014538"/>
            <a:ext cx="3838575" cy="505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1. Learn to play an instrument</a:t>
            </a:r>
            <a:r>
              <a:rPr lang="zh-CN" altLang="en-US" sz="3100" b="1">
                <a:latin typeface="Times New Roman" pitchFamily="18" charset="0"/>
              </a:rPr>
              <a:t>（乐器）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2. make the soccer team</a:t>
            </a:r>
            <a:r>
              <a:rPr lang="zh-CN" altLang="en-US" b="1">
                <a:solidFill>
                  <a:schemeClr val="bg1"/>
                </a:solidFill>
              </a:rPr>
              <a:t>组卷网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3100" b="1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3. get good grades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4. eat healthier food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latin typeface="Times New Roman" pitchFamily="18" charset="0"/>
              </a:rPr>
              <a:t>5. get lots of exercise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981200" y="4319588"/>
            <a:ext cx="43338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000250" y="5795963"/>
            <a:ext cx="43338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8431213" y="4991100"/>
            <a:ext cx="433387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8432800" y="3275013"/>
            <a:ext cx="433388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2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65138" y="1925638"/>
          <a:ext cx="2144712" cy="153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位图图像" r:id="rId7" imgW="1666667" imgH="2448267" progId="Paint.Picture">
                  <p:embed/>
                </p:oleObj>
              </mc:Choice>
              <mc:Fallback>
                <p:oleObj name="位图图像" r:id="rId7" imgW="1666667" imgH="2448267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48151"/>
                      <a:stretch>
                        <a:fillRect/>
                      </a:stretch>
                    </p:blipFill>
                    <p:spPr bwMode="auto">
                      <a:xfrm>
                        <a:off x="465138" y="1925638"/>
                        <a:ext cx="2144712" cy="153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097088" y="2827338"/>
            <a:ext cx="4318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35" name="Text Box 16"/>
          <p:cNvSpPr txBox="1">
            <a:spLocks noChangeArrowheads="1"/>
          </p:cNvSpPr>
          <p:nvPr/>
        </p:nvSpPr>
        <p:spPr bwMode="auto">
          <a:xfrm>
            <a:off x="533400" y="457200"/>
            <a:ext cx="815975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1a</a:t>
            </a:r>
            <a:r>
              <a:rPr lang="en-US" altLang="zh-CN" sz="3600" b="1">
                <a:solidFill>
                  <a:srgbClr val="003399"/>
                </a:solidFill>
              </a:rPr>
              <a:t> Match the pictures with the  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     New Year’s </a:t>
            </a:r>
            <a:r>
              <a:rPr lang="en-US" altLang="zh-CN" sz="3600" b="1" u="sng">
                <a:solidFill>
                  <a:srgbClr val="003399"/>
                </a:solidFill>
              </a:rPr>
              <a:t>resolutions</a:t>
            </a:r>
            <a:r>
              <a:rPr lang="zh-CN" altLang="zh-CN" b="1">
                <a:solidFill>
                  <a:schemeClr val="bg1"/>
                </a:solidFill>
              </a:rPr>
              <a:t>学科网</a:t>
            </a:r>
            <a:r>
              <a:rPr lang="en-US" altLang="zh-CN" b="1">
                <a:solidFill>
                  <a:srgbClr val="003399"/>
                </a:solidFill>
              </a:rPr>
              <a:t>. 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. </a:t>
            </a:r>
          </a:p>
        </p:txBody>
      </p:sp>
      <p:sp>
        <p:nvSpPr>
          <p:cNvPr id="12" name="线形标注 2(带强调线) 11"/>
          <p:cNvSpPr/>
          <p:nvPr/>
        </p:nvSpPr>
        <p:spPr>
          <a:xfrm>
            <a:off x="7010400" y="1219200"/>
            <a:ext cx="1828800" cy="7620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475"/>
              <a:gd name="adj6" fmla="val -391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resolution  n.  </a:t>
            </a:r>
            <a:r>
              <a:rPr lang="zh-CN" altLang="en-US" sz="2400" b="1" dirty="0">
                <a:solidFill>
                  <a:schemeClr val="tx1"/>
                </a:solidFill>
              </a:rPr>
              <a:t>决心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  <p:bldP spid="3084" grpId="0"/>
      <p:bldP spid="3087" grpId="0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 descr="AN02097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438400"/>
            <a:ext cx="2965450" cy="346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4" descr="AN02542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819400"/>
            <a:ext cx="3282950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990600" y="838200"/>
            <a:ext cx="73009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kumimoji="1" lang="en-GB" altLang="zh-CN" sz="3600" dirty="0">
                <a:solidFill>
                  <a:srgbClr val="009900"/>
                </a:solidFill>
                <a:latin typeface="+mn-lt"/>
              </a:rPr>
              <a:t>We are going to protect the animals.</a:t>
            </a:r>
            <a:endParaRPr kumimoji="1" lang="en-US" altLang="zh-CN" sz="3600" dirty="0">
              <a:solidFill>
                <a:srgbClr val="0099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3" name="Picture 3" descr="NA0144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63" y="3276600"/>
            <a:ext cx="1493837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9" descr="0133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"/>
          <a:stretch>
            <a:fillRect/>
          </a:stretch>
        </p:blipFill>
        <p:spPr bwMode="auto">
          <a:xfrm>
            <a:off x="487363" y="3200400"/>
            <a:ext cx="5715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914400" y="838200"/>
            <a:ext cx="73914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GB" altLang="zh-CN" sz="4400">
                <a:solidFill>
                  <a:srgbClr val="009900"/>
                </a:solidFill>
              </a:rPr>
              <a:t>We’re going to plant more trees and flowers.</a:t>
            </a:r>
            <a:endParaRPr kumimoji="1" lang="en-US" altLang="zh-CN" sz="4400">
              <a:solidFill>
                <a:srgbClr val="009900"/>
              </a:solidFill>
            </a:endParaRPr>
          </a:p>
        </p:txBody>
      </p:sp>
      <p:pic>
        <p:nvPicPr>
          <p:cNvPr id="87047" name="Picture 7" descr="NA0144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63" y="2895600"/>
            <a:ext cx="1493837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50" name="Picture 10" descr="NA0144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963" y="4038600"/>
            <a:ext cx="1493837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8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2b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82863"/>
            <a:ext cx="6172200" cy="427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77120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GB" altLang="zh-CN" sz="4400">
                <a:solidFill>
                  <a:srgbClr val="009900"/>
                </a:solidFill>
              </a:rPr>
              <a:t>We are going to build a new</a:t>
            </a:r>
          </a:p>
          <a:p>
            <a:pPr eaLnBrk="1" hangingPunct="1"/>
            <a:r>
              <a:rPr kumimoji="1" lang="en-GB" altLang="zh-CN" sz="4400">
                <a:solidFill>
                  <a:srgbClr val="009900"/>
                </a:solidFill>
              </a:rPr>
              <a:t> shopping mall.</a:t>
            </a:r>
            <a:endParaRPr kumimoji="1" lang="en-US" altLang="zh-CN" sz="440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zh-CN" smtClean="0">
                <a:solidFill>
                  <a:srgbClr val="009900"/>
                </a:solidFill>
              </a:rPr>
              <a:t>Groupwork. City designers.</a:t>
            </a:r>
            <a:endParaRPr lang="en-US" altLang="zh-CN" smtClean="0">
              <a:solidFill>
                <a:srgbClr val="0099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zh-CN" b="1" smtClean="0">
                <a:latin typeface="Times New Roman" pitchFamily="18" charset="0"/>
                <a:cs typeface="Times New Roman" pitchFamily="18" charset="0"/>
              </a:rPr>
              <a:t>Imagine you work for our city. It’s your                                                 </a:t>
            </a:r>
          </a:p>
          <a:p>
            <a:pPr eaLnBrk="1" hangingPunct="1">
              <a:buFontTx/>
              <a:buNone/>
            </a:pPr>
            <a:r>
              <a:rPr lang="en-GB" altLang="zh-CN" b="1" smtClean="0">
                <a:latin typeface="Times New Roman" pitchFamily="18" charset="0"/>
                <a:cs typeface="Times New Roman" pitchFamily="18" charset="0"/>
              </a:rPr>
              <a:t>job to make it better( cleaner, more </a:t>
            </a:r>
          </a:p>
          <a:p>
            <a:pPr eaLnBrk="1" hangingPunct="1">
              <a:buFontTx/>
              <a:buNone/>
            </a:pPr>
            <a:r>
              <a:rPr lang="en-GB" altLang="zh-CN" b="1" smtClean="0">
                <a:latin typeface="Times New Roman" pitchFamily="18" charset="0"/>
                <a:cs typeface="Times New Roman" pitchFamily="18" charset="0"/>
              </a:rPr>
              <a:t>beautiful, richer, etc.) What are you going </a:t>
            </a:r>
          </a:p>
          <a:p>
            <a:pPr eaLnBrk="1" hangingPunct="1">
              <a:buFontTx/>
              <a:buNone/>
            </a:pPr>
            <a:r>
              <a:rPr lang="en-GB" altLang="zh-CN" b="1" smtClean="0">
                <a:latin typeface="Times New Roman" pitchFamily="18" charset="0"/>
                <a:cs typeface="Times New Roman" pitchFamily="18" charset="0"/>
              </a:rPr>
              <a:t>to do? Discuss and write your plans.</a:t>
            </a:r>
            <a:endParaRPr lang="en-US" altLang="zh-CN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6" descr="IN0110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352800"/>
            <a:ext cx="1630363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8" descr="PE01561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14800"/>
            <a:ext cx="41338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9" descr="BD06455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648200"/>
            <a:ext cx="1889125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68313" y="2832100"/>
            <a:ext cx="8353425" cy="385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 anchor="ctr">
            <a:spAutoFit/>
          </a:bodyPr>
          <a:lstStyle/>
          <a:p>
            <a:pPr marL="442913" indent="-442913" defTabSz="912813">
              <a:lnSpc>
                <a:spcPct val="120000"/>
              </a:lnSpc>
              <a:defRPr/>
            </a:pPr>
            <a:r>
              <a:rPr lang="en-US" altLang="zh-CN" sz="3600" b="1" dirty="0">
                <a:latin typeface="Times New Roman" pitchFamily="18" charset="0"/>
              </a:rPr>
              <a:t>1. Alice and Ben made their ______________________ (</a:t>
            </a:r>
            <a:r>
              <a:rPr lang="zh-CN" altLang="en-US" sz="3600" b="1" dirty="0">
                <a:latin typeface="Times New Roman" pitchFamily="18" charset="0"/>
              </a:rPr>
              <a:t>新年决心</a:t>
            </a:r>
            <a:r>
              <a:rPr lang="en-US" altLang="zh-CN" sz="3600" b="1" dirty="0">
                <a:latin typeface="Times New Roman" pitchFamily="18" charset="0"/>
              </a:rPr>
              <a:t>) yesterday.</a:t>
            </a:r>
          </a:p>
          <a:p>
            <a:pPr>
              <a:defRPr/>
            </a:pPr>
            <a:r>
              <a:rPr lang="en-US" altLang="zh-CN" sz="3600" b="1" dirty="0">
                <a:latin typeface="Times New Roman" pitchFamily="18" charset="0"/>
              </a:rPr>
              <a:t>2. Please__________ (</a:t>
            </a:r>
            <a:r>
              <a:rPr lang="zh-CN" altLang="en-US" sz="3600" b="1" dirty="0">
                <a:latin typeface="Times New Roman" pitchFamily="18" charset="0"/>
              </a:rPr>
              <a:t>写下</a:t>
            </a:r>
            <a:r>
              <a:rPr lang="en-US" altLang="zh-CN" sz="3600" b="1" dirty="0">
                <a:latin typeface="Times New Roman" pitchFamily="18" charset="0"/>
              </a:rPr>
              <a:t>)your name!</a:t>
            </a:r>
          </a:p>
          <a:p>
            <a:pPr>
              <a:defRPr/>
            </a:pPr>
            <a:r>
              <a:rPr lang="en-US" altLang="zh-CN" sz="3600" b="1" dirty="0">
                <a:latin typeface="Times New Roman" pitchFamily="18" charset="0"/>
              </a:rPr>
              <a:t>   </a:t>
            </a:r>
          </a:p>
          <a:p>
            <a:pPr marL="442913" indent="-442913" defTabSz="912813">
              <a:lnSpc>
                <a:spcPct val="120000"/>
              </a:lnSpc>
              <a:defRPr/>
            </a:pPr>
            <a:endParaRPr lang="en-US" altLang="zh-CN" sz="3600" b="1" dirty="0">
              <a:latin typeface="Times New Roman" pitchFamily="18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212850" y="3536950"/>
            <a:ext cx="4664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New Year’s resolutions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86000" y="4800600"/>
            <a:ext cx="2403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write down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36588" y="1287463"/>
            <a:ext cx="7391400" cy="144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/>
          <a:p>
            <a:pPr defTabSz="912813">
              <a:lnSpc>
                <a:spcPct val="120000"/>
              </a:lnSpc>
            </a:pPr>
            <a:r>
              <a:rPr lang="en-US" altLang="zh-CN" sz="36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Ⅰ. </a:t>
            </a:r>
            <a:r>
              <a:rPr lang="zh-CN" altLang="en-US" sz="36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请根据汉语提示完成下列句子</a:t>
            </a:r>
          </a:p>
          <a:p>
            <a:pPr defTabSz="912813">
              <a:lnSpc>
                <a:spcPct val="120000"/>
              </a:lnSpc>
            </a:pPr>
            <a:r>
              <a:rPr lang="zh-CN" altLang="en-US" sz="36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    每空词数不限</a:t>
            </a:r>
          </a:p>
        </p:txBody>
      </p:sp>
      <p:sp>
        <p:nvSpPr>
          <p:cNvPr id="36870" name="TextBox 5"/>
          <p:cNvSpPr txBox="1">
            <a:spLocks noChangeArrowheads="1"/>
          </p:cNvSpPr>
          <p:nvPr/>
        </p:nvSpPr>
        <p:spPr bwMode="auto">
          <a:xfrm>
            <a:off x="2971800" y="609600"/>
            <a:ext cx="44196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400">
                <a:solidFill>
                  <a:srgbClr val="FF0000"/>
                </a:solidFill>
              </a:rPr>
              <a:t>Exercises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52400" y="760413"/>
            <a:ext cx="8351838" cy="457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/>
          <a:lstStyle/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5. Tony is going to _______________ (</a:t>
            </a:r>
            <a:r>
              <a:rPr lang="zh-CN" altLang="en-US" sz="3600" b="1">
                <a:latin typeface="Times New Roman" pitchFamily="18" charset="0"/>
              </a:rPr>
              <a:t>取得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zh-CN" altLang="en-US" sz="3600" b="1">
                <a:latin typeface="Times New Roman" pitchFamily="18" charset="0"/>
              </a:rPr>
              <a:t>    好成绩</a:t>
            </a:r>
            <a:r>
              <a:rPr lang="en-US" altLang="zh-CN" sz="3600" b="1">
                <a:latin typeface="Times New Roman" pitchFamily="18" charset="0"/>
              </a:rPr>
              <a:t>) next year.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038600" y="4267200"/>
            <a:ext cx="3300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have to do with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038600" y="2362200"/>
            <a:ext cx="3262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get good grades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252413" y="549275"/>
            <a:ext cx="8447087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18515" tIns="59258" rIns="118515" bIns="59258"/>
          <a:lstStyle/>
          <a:p>
            <a:pPr defTabSz="912813">
              <a:defRPr/>
            </a:pPr>
            <a:r>
              <a:rPr lang="en-US" altLang="zh-CN" sz="4800" b="1" dirty="0">
                <a:solidFill>
                  <a:srgbClr val="0000CC"/>
                </a:solidFill>
                <a:latin typeface="+mn-lt"/>
                <a:ea typeface="黑体" pitchFamily="2" charset="-122"/>
              </a:rPr>
              <a:t>Ⅱ</a:t>
            </a:r>
            <a:r>
              <a:rPr lang="en-US" altLang="zh-CN" sz="47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. </a:t>
            </a:r>
            <a:r>
              <a:rPr lang="zh-CN" altLang="en-US" sz="4700" b="1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句型转换</a:t>
            </a:r>
            <a:r>
              <a:rPr lang="zh-CN" altLang="en-US" sz="4700" b="1" dirty="0">
                <a:latin typeface="黑体" pitchFamily="2" charset="-122"/>
                <a:ea typeface="黑体" pitchFamily="2" charset="-122"/>
              </a:rPr>
              <a:t/>
            </a:r>
            <a:br>
              <a:rPr lang="zh-CN" altLang="en-US" sz="4700" b="1" dirty="0">
                <a:latin typeface="黑体" pitchFamily="2" charset="-122"/>
                <a:ea typeface="黑体" pitchFamily="2" charset="-122"/>
              </a:rPr>
            </a:br>
            <a:r>
              <a:rPr lang="en-US" altLang="zh-CN" sz="3600" b="1" dirty="0">
                <a:latin typeface="Times New Roman" pitchFamily="18" charset="0"/>
              </a:rPr>
              <a:t>1.They have a basketball match every 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Sunday. </a:t>
            </a:r>
            <a:r>
              <a:rPr lang="en-US" altLang="zh-CN" sz="3400" b="1" dirty="0">
                <a:latin typeface="Times New Roman" pitchFamily="18" charset="0"/>
              </a:rPr>
              <a:t>(</a:t>
            </a:r>
            <a:r>
              <a:rPr lang="zh-CN" altLang="en-US" sz="3400" b="1" dirty="0">
                <a:latin typeface="Times New Roman" pitchFamily="18" charset="0"/>
              </a:rPr>
              <a:t>用</a:t>
            </a:r>
            <a:r>
              <a:rPr lang="en-US" altLang="zh-CN" sz="3400" b="1" dirty="0">
                <a:latin typeface="Times New Roman" pitchFamily="18" charset="0"/>
              </a:rPr>
              <a:t>next Sunday</a:t>
            </a:r>
            <a:r>
              <a:rPr lang="zh-CN" altLang="en-US" sz="3400" b="1" dirty="0">
                <a:latin typeface="Times New Roman" pitchFamily="18" charset="0"/>
              </a:rPr>
              <a:t>替换</a:t>
            </a:r>
            <a:r>
              <a:rPr lang="en-US" altLang="zh-CN" sz="3400" b="1" dirty="0">
                <a:latin typeface="Times New Roman" pitchFamily="18" charset="0"/>
              </a:rPr>
              <a:t>every Sunday)</a:t>
            </a:r>
            <a:r>
              <a:rPr lang="en-US" altLang="zh-CN" sz="3600" b="1" dirty="0">
                <a:latin typeface="Times New Roman" pitchFamily="18" charset="0"/>
              </a:rPr>
              <a:t/>
            </a:r>
            <a:br>
              <a:rPr lang="en-US" altLang="zh-CN" sz="3600" b="1" dirty="0">
                <a:latin typeface="Times New Roman" pitchFamily="18" charset="0"/>
              </a:rPr>
            </a:br>
            <a:r>
              <a:rPr lang="en-US" altLang="zh-CN" sz="3600" b="1" dirty="0">
                <a:latin typeface="Times New Roman" pitchFamily="18" charset="0"/>
              </a:rPr>
              <a:t>They ____ _____ ___ _____ a basketball 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match next Sunday.</a:t>
            </a:r>
            <a:br>
              <a:rPr lang="en-US" altLang="zh-CN" sz="3600" b="1" dirty="0">
                <a:latin typeface="Times New Roman" pitchFamily="18" charset="0"/>
              </a:rPr>
            </a:br>
            <a:r>
              <a:rPr lang="en-US" altLang="zh-CN" sz="3600" b="1" dirty="0">
                <a:latin typeface="Times New Roman" pitchFamily="18" charset="0"/>
              </a:rPr>
              <a:t>2. We are going to have a school trip next 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week. (</a:t>
            </a:r>
            <a:r>
              <a:rPr lang="zh-CN" altLang="en-US" sz="3600" b="1" dirty="0">
                <a:latin typeface="Times New Roman" pitchFamily="18" charset="0"/>
              </a:rPr>
              <a:t>就划线部分提问</a:t>
            </a:r>
            <a:r>
              <a:rPr lang="en-US" altLang="zh-CN" sz="3600" b="1" dirty="0">
                <a:latin typeface="Times New Roman" pitchFamily="18" charset="0"/>
              </a:rPr>
              <a:t>)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_____ ____ you ___ ___ _____ next week?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4. I’m, going to, walk, school, not, to, 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(</a:t>
            </a:r>
            <a:r>
              <a:rPr lang="zh-CN" altLang="en-US" sz="3600" b="1" dirty="0">
                <a:latin typeface="Times New Roman" pitchFamily="18" charset="0"/>
              </a:rPr>
              <a:t>连词成句</a:t>
            </a:r>
            <a:r>
              <a:rPr lang="en-US" altLang="zh-CN" sz="3600" b="1" dirty="0">
                <a:latin typeface="Times New Roman" pitchFamily="18" charset="0"/>
              </a:rPr>
              <a:t>) </a:t>
            </a:r>
          </a:p>
          <a:p>
            <a:pPr defTabSz="912813">
              <a:defRPr/>
            </a:pPr>
            <a:r>
              <a:rPr lang="en-US" altLang="zh-CN" sz="3600" b="1" dirty="0">
                <a:latin typeface="Times New Roman" pitchFamily="18" charset="0"/>
              </a:rPr>
              <a:t>__________________________________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595438" y="2444750"/>
            <a:ext cx="817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2460625" y="2444750"/>
            <a:ext cx="1262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going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4764088" y="244475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have</a:t>
            </a: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252413" y="4605338"/>
            <a:ext cx="13509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  <a:r>
              <a:rPr lang="en-US" altLang="zh-CN"/>
              <a:t> </a:t>
            </a: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1787525" y="4605338"/>
            <a:ext cx="817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5243513" y="4605338"/>
            <a:ext cx="1262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going</a:t>
            </a: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3611563" y="4605338"/>
            <a:ext cx="5699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to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4429125" y="4605338"/>
            <a:ext cx="6715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do</a:t>
            </a: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3900488" y="2444750"/>
            <a:ext cx="568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to</a:t>
            </a:r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731838" y="6135688"/>
            <a:ext cx="7548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I’m not going to walk to school.</a:t>
            </a:r>
            <a:r>
              <a:rPr lang="en-US" altLang="zh-CN" sz="25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/>
      <p:bldP spid="48134" grpId="0"/>
      <p:bldP spid="48135" grpId="0"/>
      <p:bldP spid="48137" grpId="0"/>
      <p:bldP spid="48138" grpId="0"/>
      <p:bldP spid="48139" grpId="0"/>
      <p:bldP spid="48140" grpId="0"/>
      <p:bldP spid="48141" grpId="0"/>
      <p:bldP spid="4814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9"/>
          <p:cNvSpPr txBox="1">
            <a:spLocks noChangeArrowheads="1"/>
          </p:cNvSpPr>
          <p:nvPr/>
        </p:nvSpPr>
        <p:spPr bwMode="auto">
          <a:xfrm>
            <a:off x="444500" y="549275"/>
            <a:ext cx="8255000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3. I’m going to see my teacher on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Teachers’ Day. (</a:t>
            </a:r>
            <a:r>
              <a:rPr lang="zh-CN" altLang="en-US" sz="3600" b="1">
                <a:latin typeface="Times New Roman" pitchFamily="18" charset="0"/>
              </a:rPr>
              <a:t>改为一般疑问句</a:t>
            </a:r>
            <a:r>
              <a:rPr lang="en-US" altLang="zh-CN" sz="3600" b="1">
                <a:latin typeface="Times New Roman" pitchFamily="18" charset="0"/>
              </a:rPr>
              <a:t>, </a:t>
            </a:r>
          </a:p>
          <a:p>
            <a:pPr eaLnBrk="1" hangingPunct="1">
              <a:spcBef>
                <a:spcPct val="30000"/>
              </a:spcBef>
            </a:pPr>
            <a:r>
              <a:rPr lang="zh-CN" altLang="en-US" sz="3600" b="1">
                <a:latin typeface="Times New Roman" pitchFamily="18" charset="0"/>
              </a:rPr>
              <a:t>并做肯定回答）</a:t>
            </a:r>
            <a:br>
              <a:rPr lang="zh-CN" altLang="en-US" sz="3600" b="1">
                <a:latin typeface="Times New Roman" pitchFamily="18" charset="0"/>
              </a:rPr>
            </a:br>
            <a:r>
              <a:rPr lang="en-US" altLang="zh-CN" sz="3600" b="1">
                <a:latin typeface="Times New Roman" pitchFamily="18" charset="0"/>
              </a:rPr>
              <a:t>--____ ____ going to see _____ teacher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   on Teachers’ Day?</a:t>
            </a:r>
            <a:br>
              <a:rPr lang="en-US" altLang="zh-CN" sz="3600" b="1">
                <a:latin typeface="Times New Roman" pitchFamily="18" charset="0"/>
              </a:rPr>
            </a:br>
            <a:r>
              <a:rPr lang="en-US" altLang="zh-CN" sz="3600" b="1">
                <a:latin typeface="Times New Roman" pitchFamily="18" charset="0"/>
              </a:rPr>
              <a:t>--Yes, I am.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5. Friday, what, is, do, going, to, next,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600" b="1">
                <a:latin typeface="Times New Roman" pitchFamily="18" charset="0"/>
              </a:rPr>
              <a:t>he (</a:t>
            </a:r>
            <a:r>
              <a:rPr lang="zh-CN" altLang="en-US" sz="3600" b="1">
                <a:latin typeface="Times New Roman" pitchFamily="18" charset="0"/>
              </a:rPr>
              <a:t>连词成句）</a:t>
            </a:r>
            <a:br>
              <a:rPr lang="zh-CN" altLang="en-US" sz="3600" b="1">
                <a:latin typeface="Times New Roman" pitchFamily="18" charset="0"/>
              </a:rPr>
            </a:br>
            <a:r>
              <a:rPr lang="en-US" altLang="zh-CN" sz="3600" b="1">
                <a:latin typeface="Times New Roman" pitchFamily="18" charset="0"/>
              </a:rPr>
              <a:t>________________________________?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685800" y="5754688"/>
            <a:ext cx="7270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What is he going to do next Friday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925513" y="2528888"/>
            <a:ext cx="11509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1981200" y="2528888"/>
            <a:ext cx="1130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you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5532438" y="2528888"/>
            <a:ext cx="1106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your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3" grpId="0"/>
      <p:bldP spid="45064" grpId="0"/>
      <p:bldP spid="4506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2651125" y="728663"/>
            <a:ext cx="29257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solidFill>
                  <a:srgbClr val="0000CC"/>
                </a:solidFill>
              </a:rPr>
              <a:t>Homework</a:t>
            </a: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731838" y="1719263"/>
            <a:ext cx="767715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Write a passage about how you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are going to make your city cleaner.</a:t>
            </a:r>
          </a:p>
        </p:txBody>
      </p:sp>
      <p:pic>
        <p:nvPicPr>
          <p:cNvPr id="24582" name="Picture 6" descr="linha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429000"/>
            <a:ext cx="5673725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549275"/>
            <a:ext cx="3743325" cy="1143000"/>
          </a:xfrm>
        </p:spPr>
        <p:txBody>
          <a:bodyPr/>
          <a:lstStyle/>
          <a:p>
            <a:pPr algn="l" defTabSz="913556">
              <a:defRPr/>
            </a:pPr>
            <a:r>
              <a:rPr lang="en-US" altLang="zh-CN" sz="4100" b="1" kern="1200" dirty="0">
                <a:solidFill>
                  <a:schemeClr val="tx1"/>
                </a:solidFill>
                <a:cs typeface="+mn-cs"/>
              </a:rPr>
              <a:t>1b </a:t>
            </a:r>
            <a:r>
              <a:rPr lang="en-US" altLang="zh-CN" sz="4100" b="1" kern="1200" dirty="0">
                <a:solidFill>
                  <a:srgbClr val="003399"/>
                </a:solidFill>
                <a:cs typeface="+mn-cs"/>
              </a:rPr>
              <a:t>Pair work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6913" y="1676400"/>
            <a:ext cx="8447087" cy="3509963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A: What are you going to do next year?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B: Well, I’m going to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</a:rPr>
              <a:t>take guitar lessons</a:t>
            </a:r>
            <a:r>
              <a:rPr lang="en-US" altLang="zh-CN" b="1" smtClean="0">
                <a:latin typeface="Times New Roman" pitchFamily="18" charset="0"/>
              </a:rPr>
              <a:t>. 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 I really love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</a:rPr>
              <a:t>music</a:t>
            </a:r>
            <a:r>
              <a:rPr lang="en-US" altLang="zh-CN" b="1" smtClean="0">
                <a:latin typeface="Times New Roman" pitchFamily="18" charset="0"/>
              </a:rPr>
              <a:t>.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A: Sounds interesting. I’m going to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</a:rPr>
              <a:t>learn 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</a:rPr>
              <a:t>     a foreign language</a:t>
            </a:r>
            <a:r>
              <a:rPr lang="en-US" altLang="zh-CN" b="1" smtClean="0">
                <a:latin typeface="Times New Roman" pitchFamily="18" charset="0"/>
              </a:rPr>
              <a:t>.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B : Are you? Great! But </a:t>
            </a:r>
            <a:r>
              <a:rPr lang="en-US" altLang="zh-CN" b="1" u="sng" smtClean="0">
                <a:latin typeface="Times New Roman" pitchFamily="18" charset="0"/>
              </a:rPr>
              <a:t>foreign</a:t>
            </a:r>
            <a:r>
              <a:rPr lang="en-US" altLang="zh-CN" b="1" smtClean="0">
                <a:latin typeface="Times New Roman" pitchFamily="18" charset="0"/>
              </a:rPr>
              <a:t> languages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  are not for me.</a:t>
            </a:r>
          </a:p>
        </p:txBody>
      </p:sp>
      <p:sp>
        <p:nvSpPr>
          <p:cNvPr id="5" name="线形标注 2(带强调线) 4"/>
          <p:cNvSpPr/>
          <p:nvPr/>
        </p:nvSpPr>
        <p:spPr>
          <a:xfrm>
            <a:off x="5867400" y="5562600"/>
            <a:ext cx="3276600" cy="838200"/>
          </a:xfrm>
          <a:prstGeom prst="accentCallout2">
            <a:avLst>
              <a:gd name="adj1" fmla="val 23146"/>
              <a:gd name="adj2" fmla="val -3970"/>
              <a:gd name="adj3" fmla="val 23146"/>
              <a:gd name="adj4" fmla="val -11621"/>
              <a:gd name="adj5" fmla="val -58194"/>
              <a:gd name="adj6" fmla="val -170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foreign  adj.  </a:t>
            </a:r>
            <a:r>
              <a:rPr lang="zh-CN" altLang="en-US" sz="2400" b="1" dirty="0">
                <a:solidFill>
                  <a:schemeClr val="tx1"/>
                </a:solidFill>
              </a:rPr>
              <a:t>外国的     </a:t>
            </a:r>
            <a:r>
              <a:rPr lang="en-US" altLang="zh-CN" sz="2400" b="1" dirty="0">
                <a:solidFill>
                  <a:schemeClr val="tx1"/>
                </a:solidFill>
              </a:rPr>
              <a:t>foreigner  n.</a:t>
            </a:r>
            <a:r>
              <a:rPr lang="zh-CN" altLang="en-US" sz="2400" b="1" dirty="0">
                <a:solidFill>
                  <a:schemeClr val="tx1"/>
                </a:solidFill>
              </a:rPr>
              <a:t>外国人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152400" y="762000"/>
            <a:ext cx="8991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1c</a:t>
            </a:r>
            <a:r>
              <a:rPr lang="en-US" altLang="zh-CN" sz="3600" b="1">
                <a:solidFill>
                  <a:srgbClr val="003399"/>
                </a:solidFill>
              </a:rPr>
              <a:t> Listen and circle the resolutions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     you hear in 1a</a:t>
            </a:r>
            <a:endParaRPr lang="zh-CN" altLang="en-US" sz="3600" b="1">
              <a:solidFill>
                <a:srgbClr val="003399"/>
              </a:solidFill>
            </a:endParaRPr>
          </a:p>
        </p:txBody>
      </p:sp>
      <p:pic>
        <p:nvPicPr>
          <p:cNvPr id="7171" name="Picture 10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9050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1147763" y="2576513"/>
            <a:ext cx="5710237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marL="352425" indent="-352425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1.  learn to play an instrument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2.  make the soccer team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3.  get good grades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4.  eat healthier food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latin typeface="Times New Roman" pitchFamily="18" charset="0"/>
              </a:rPr>
              <a:t>5.  get lots of exercise</a:t>
            </a:r>
          </a:p>
        </p:txBody>
      </p:sp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1652588" y="4148138"/>
            <a:ext cx="3124200" cy="576262"/>
          </a:xfrm>
          <a:prstGeom prst="ellips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defTabSz="704850"/>
            <a:endParaRPr lang="zh-CN" altLang="zh-CN" sz="3200"/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1508125" y="2503488"/>
            <a:ext cx="5208588" cy="714375"/>
          </a:xfrm>
          <a:prstGeom prst="ellips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defTabSz="704850"/>
            <a:endParaRPr lang="zh-CN" altLang="zh-CN" sz="3200"/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579563" y="3271838"/>
            <a:ext cx="4168775" cy="690562"/>
          </a:xfrm>
          <a:prstGeom prst="ellipse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defTabSz="704850"/>
            <a:endParaRPr lang="zh-CN" altLang="zh-CN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8077200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1d </a:t>
            </a:r>
            <a:r>
              <a:rPr lang="en-US" altLang="zh-CN" sz="3600" b="1">
                <a:solidFill>
                  <a:srgbClr val="003399"/>
                </a:solidFill>
              </a:rPr>
              <a:t>Listen again and fill in the chart</a:t>
            </a:r>
            <a:r>
              <a:rPr lang="zh-CN" altLang="zh-CN" b="1">
                <a:solidFill>
                  <a:schemeClr val="bg1"/>
                </a:solidFill>
              </a:rPr>
              <a:t>学科网</a:t>
            </a:r>
            <a:r>
              <a:rPr lang="en-US" altLang="zh-CN" b="1">
                <a:solidFill>
                  <a:srgbClr val="003399"/>
                </a:solidFill>
              </a:rPr>
              <a:t>. 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.</a:t>
            </a:r>
          </a:p>
        </p:txBody>
      </p:sp>
      <p:graphicFrame>
        <p:nvGraphicFramePr>
          <p:cNvPr id="5" name="Group 28"/>
          <p:cNvGraphicFramePr>
            <a:graphicFrameLocks noGrp="1"/>
          </p:cNvGraphicFramePr>
          <p:nvPr/>
        </p:nvGraphicFramePr>
        <p:xfrm>
          <a:off x="615950" y="2743200"/>
          <a:ext cx="7924800" cy="3810000"/>
        </p:xfrm>
        <a:graphic>
          <a:graphicData uri="http://schemas.openxmlformats.org/drawingml/2006/table">
            <a:tbl>
              <a:tblPr/>
              <a:tblGrid>
                <a:gridCol w="914400"/>
                <a:gridCol w="2362200"/>
                <a:gridCol w="4648200"/>
              </a:tblGrid>
              <a:tr h="625250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resolution</a:t>
                      </a: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 are they going to do it?</a:t>
                      </a: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610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Lucy</a:t>
                      </a:r>
                    </a:p>
                  </a:txBody>
                  <a:tcPr marL="70546" marR="70546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610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Kim</a:t>
                      </a:r>
                    </a:p>
                  </a:txBody>
                  <a:tcPr marL="70546" marR="70546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529"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Mike</a:t>
                      </a:r>
                    </a:p>
                  </a:txBody>
                  <a:tcPr marL="70546" marR="70546" marT="35271" marB="352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0485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70546" marR="70546" marT="35271" marB="352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4006850" y="4351338"/>
            <a:ext cx="49149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marL="352425" indent="-352425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I’m going to study hard and do </a:t>
            </a:r>
            <a:endParaRPr kumimoji="1" lang="en-US" altLang="ja-JP" sz="2400" b="1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/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my homework every day.</a:t>
            </a:r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4197350" y="3513138"/>
            <a:ext cx="50228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I’m going to take piano lessons. </a:t>
            </a:r>
          </a:p>
        </p:txBody>
      </p:sp>
      <p:pic>
        <p:nvPicPr>
          <p:cNvPr id="8219" name="Picture 30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7526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1828800" y="3436938"/>
            <a:ext cx="18288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itchFamily="18" charset="0"/>
              </a:rPr>
              <a:t>learn to play </a:t>
            </a:r>
          </a:p>
          <a:p>
            <a:pPr eaLnBrk="1" hangingPunct="1"/>
            <a:r>
              <a:rPr kumimoji="1" lang="en-US" altLang="zh-CN" sz="2400" b="1">
                <a:latin typeface="Times New Roman" pitchFamily="18" charset="0"/>
              </a:rPr>
              <a:t>the piano</a:t>
            </a:r>
            <a:endParaRPr kumimoji="1" lang="en-US" altLang="zh-CN" sz="2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1682750" y="4579938"/>
            <a:ext cx="2667000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 sz="2400" b="1">
                <a:latin typeface="Times New Roman" pitchFamily="18" charset="0"/>
              </a:rPr>
              <a:t>get good grades</a:t>
            </a:r>
            <a:endParaRPr kumimoji="1" lang="en-US" altLang="zh-CN" sz="2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1606550" y="5494338"/>
            <a:ext cx="26670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latin typeface="Times New Roman" pitchFamily="18" charset="0"/>
              </a:rPr>
              <a:t>make the soccer team</a:t>
            </a:r>
            <a:endParaRPr kumimoji="1" lang="en-US" altLang="zh-CN" sz="2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3898900" y="5265738"/>
            <a:ext cx="5022850" cy="11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I’m going to practice really hard. (I’m going to go to a summer camp and play soccer every day there.)</a:t>
            </a:r>
          </a:p>
        </p:txBody>
      </p:sp>
      <p:pic>
        <p:nvPicPr>
          <p:cNvPr id="8224" name="图片 14" descr="B-l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447800"/>
            <a:ext cx="266700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10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9021763" cy="1079500"/>
          </a:xfrm>
        </p:spPr>
        <p:txBody>
          <a:bodyPr/>
          <a:lstStyle/>
          <a:p>
            <a:pPr algn="l"/>
            <a:r>
              <a:rPr lang="en-US" altLang="zh-CN" sz="3600" b="1" smtClean="0">
                <a:solidFill>
                  <a:srgbClr val="0000CC"/>
                </a:solidFill>
              </a:rPr>
              <a:t>Pair works: </a:t>
            </a:r>
            <a:br>
              <a:rPr lang="en-US" altLang="zh-CN" sz="3600" b="1" smtClean="0">
                <a:solidFill>
                  <a:srgbClr val="0000CC"/>
                </a:solidFill>
              </a:rPr>
            </a:br>
            <a:r>
              <a:rPr lang="en-US" altLang="zh-CN" sz="3600" b="1" smtClean="0">
                <a:solidFill>
                  <a:srgbClr val="0000CC"/>
                </a:solidFill>
              </a:rPr>
              <a:t>What other resolutions can you make?</a:t>
            </a:r>
            <a:r>
              <a:rPr lang="en-US" altLang="zh-CN" sz="3600" b="1" smtClean="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159750" cy="3783013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A: I want to be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teacher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zh-CN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B: How are you going to do that?</a:t>
            </a:r>
            <a:endParaRPr lang="zh-CN" altLang="zh-CN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A: Well,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I’m going to 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study hard and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    get good grades.</a:t>
            </a:r>
            <a:endParaRPr lang="zh-CN" altLang="zh-CN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B: Sounds like a good plan. I want to get</a:t>
            </a:r>
          </a:p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a lot of exercise.</a:t>
            </a:r>
            <a:endParaRPr lang="zh-CN" altLang="en-US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zh-CN" sz="3600" b="1" kern="1200" dirty="0" smtClean="0">
                <a:solidFill>
                  <a:schemeClr val="tx1"/>
                </a:solidFill>
                <a:cs typeface="+mn-cs"/>
              </a:rPr>
              <a:t>2a</a:t>
            </a:r>
            <a:r>
              <a:rPr lang="en-US" altLang="zh-CN" sz="3600" b="1" kern="1200" dirty="0" smtClean="0">
                <a:solidFill>
                  <a:srgbClr val="003399"/>
                </a:solidFill>
                <a:cs typeface="+mn-cs"/>
              </a:rPr>
              <a:t>  Discuss the questions with your  </a:t>
            </a:r>
            <a:br>
              <a:rPr lang="en-US" altLang="zh-CN" sz="3600" b="1" kern="1200" dirty="0" smtClean="0">
                <a:solidFill>
                  <a:srgbClr val="003399"/>
                </a:solidFill>
                <a:cs typeface="+mn-cs"/>
              </a:rPr>
            </a:br>
            <a:r>
              <a:rPr lang="en-US" altLang="zh-CN" sz="3600" b="1" kern="1200" dirty="0" smtClean="0">
                <a:solidFill>
                  <a:srgbClr val="003399"/>
                </a:solidFill>
                <a:cs typeface="+mn-cs"/>
              </a:rPr>
              <a:t>      partner.</a:t>
            </a:r>
            <a:endParaRPr lang="zh-CN" altLang="en-US" sz="3600" b="1" kern="1200" dirty="0" smtClean="0">
              <a:solidFill>
                <a:srgbClr val="003399"/>
              </a:solidFill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3400" y="2332038"/>
            <a:ext cx="8763000" cy="4525962"/>
          </a:xfrm>
        </p:spPr>
        <p:txBody>
          <a:bodyPr/>
          <a:lstStyle/>
          <a:p>
            <a:pPr marL="742950" indent="-742950"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Did you make any resolution last year?</a:t>
            </a:r>
          </a:p>
          <a:p>
            <a:pPr marL="742950" indent="-742950" eaLnBrk="1" hangingPunct="1">
              <a:buFontTx/>
              <a:buNone/>
            </a:pPr>
            <a:r>
              <a:rPr lang="en-US" altLang="zh-CN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No , I didn’t.</a:t>
            </a:r>
          </a:p>
          <a:p>
            <a:pPr marL="742950" indent="-742950" eaLnBrk="1" hangingPunct="1">
              <a:lnSpc>
                <a:spcPts val="1000"/>
              </a:lnSpc>
              <a:buFontTx/>
              <a:buNone/>
            </a:pPr>
            <a:endParaRPr lang="en-US" altLang="zh-CN" b="1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Were you </a:t>
            </a:r>
            <a:r>
              <a:rPr lang="en-US" altLang="zh-CN" b="1" u="sng" smtClean="0">
                <a:latin typeface="Times New Roman" pitchFamily="18" charset="0"/>
                <a:cs typeface="Times New Roman" pitchFamily="18" charset="0"/>
              </a:rPr>
              <a:t>able to 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keep them? Why or why not?</a:t>
            </a:r>
          </a:p>
          <a:p>
            <a:pPr marL="742950" indent="-742950" eaLnBrk="1" hangingPunct="1">
              <a:buFontTx/>
              <a:buNone/>
            </a:pPr>
            <a:r>
              <a:rPr lang="en-US" altLang="zh-CN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No , I wasn’t. Because I forgot them.</a:t>
            </a:r>
            <a:endParaRPr lang="zh-CN" altLang="en-US" b="1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线形标注 2(带强调线) 3"/>
          <p:cNvSpPr/>
          <p:nvPr/>
        </p:nvSpPr>
        <p:spPr>
          <a:xfrm>
            <a:off x="4724400" y="5257800"/>
            <a:ext cx="2667000" cy="838200"/>
          </a:xfrm>
          <a:prstGeom prst="accentCallout2">
            <a:avLst>
              <a:gd name="adj1" fmla="val 23146"/>
              <a:gd name="adj2" fmla="val -3970"/>
              <a:gd name="adj3" fmla="val 23146"/>
              <a:gd name="adj4" fmla="val -11621"/>
              <a:gd name="adj5" fmla="val -129523"/>
              <a:gd name="adj6" fmla="val -566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tx1"/>
                </a:solidFill>
              </a:rPr>
              <a:t>be able to…</a:t>
            </a:r>
          </a:p>
          <a:p>
            <a:pPr algn="ctr">
              <a:defRPr/>
            </a:pPr>
            <a:r>
              <a:rPr lang="zh-CN" altLang="en-US" sz="2400" b="1" dirty="0">
                <a:solidFill>
                  <a:schemeClr val="tx1"/>
                </a:solidFill>
              </a:rPr>
              <a:t>会；能够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609600"/>
            <a:ext cx="87630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latin typeface="+mj-lt"/>
                <a:ea typeface="+mj-ea"/>
              </a:rPr>
              <a:t>2b</a:t>
            </a:r>
            <a:r>
              <a:rPr lang="en-US" altLang="zh-CN" sz="3600" b="1" dirty="0">
                <a:solidFill>
                  <a:srgbClr val="003399"/>
                </a:solidFill>
                <a:latin typeface="+mj-lt"/>
                <a:ea typeface="+mj-ea"/>
              </a:rPr>
              <a:t> Read the passage and match each paragraph with its main purpose.</a:t>
            </a:r>
            <a:endParaRPr lang="zh-CN" altLang="en-US" sz="3600" b="1" dirty="0">
              <a:solidFill>
                <a:srgbClr val="003399"/>
              </a:solidFill>
              <a:latin typeface="+mj-lt"/>
              <a:ea typeface="+mj-ea"/>
            </a:endParaRPr>
          </a:p>
          <a:p>
            <a:pPr>
              <a:defRPr/>
            </a:pPr>
            <a:endParaRPr lang="zh-CN" altLang="en-US" dirty="0"/>
          </a:p>
        </p:txBody>
      </p:sp>
      <p:sp>
        <p:nvSpPr>
          <p:cNvPr id="5" name="双波形 4"/>
          <p:cNvSpPr/>
          <p:nvPr/>
        </p:nvSpPr>
        <p:spPr>
          <a:xfrm>
            <a:off x="381000" y="2667000"/>
            <a:ext cx="8534400" cy="2895600"/>
          </a:xfrm>
          <a:prstGeom prst="double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533400" y="3276600"/>
            <a:ext cx="929640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3200"/>
              <a:t>1. To question the idea of making resolutions</a:t>
            </a:r>
            <a:endParaRPr lang="zh-CN" altLang="en-US" sz="3200"/>
          </a:p>
          <a:p>
            <a:pPr eaLnBrk="1" hangingPunct="1">
              <a:lnSpc>
                <a:spcPts val="4000"/>
              </a:lnSpc>
            </a:pPr>
            <a:r>
              <a:rPr lang="en-US" altLang="zh-CN" sz="3200"/>
              <a:t>2. To give the meaning of resolution</a:t>
            </a:r>
            <a:endParaRPr lang="zh-CN" altLang="en-US" sz="3200"/>
          </a:p>
          <a:p>
            <a:pPr eaLnBrk="1" hangingPunct="1">
              <a:lnSpc>
                <a:spcPts val="4000"/>
              </a:lnSpc>
            </a:pPr>
            <a:r>
              <a:rPr lang="en-US" altLang="zh-CN" sz="3200"/>
              <a:t>3. To discuss the different kinds of resolutions</a:t>
            </a:r>
            <a:endParaRPr lang="zh-CN" altLang="en-US" sz="3200"/>
          </a:p>
          <a:p>
            <a:pPr eaLnBrk="1" hangingPunct="1">
              <a:lnSpc>
                <a:spcPts val="4000"/>
              </a:lnSpc>
            </a:pPr>
            <a:r>
              <a:rPr lang="en-US" altLang="zh-CN" sz="3200"/>
              <a:t> </a:t>
            </a:r>
            <a:endParaRPr lang="zh-CN" altLang="en-US" sz="3200"/>
          </a:p>
          <a:p>
            <a:pPr eaLnBrk="1" hangingPunct="1">
              <a:lnSpc>
                <a:spcPts val="4000"/>
              </a:lnSpc>
            </a:pP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</TotalTime>
  <Words>2022</Words>
  <Application>Microsoft Office PowerPoint</Application>
  <PresentationFormat>全屏显示(4:3)</PresentationFormat>
  <Paragraphs>279</Paragraphs>
  <Slides>39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9" baseType="lpstr">
      <vt:lpstr>Arial</vt:lpstr>
      <vt:lpstr>宋体</vt:lpstr>
      <vt:lpstr>Calibri</vt:lpstr>
      <vt:lpstr>Verdana</vt:lpstr>
      <vt:lpstr>Times New Roman</vt:lpstr>
      <vt:lpstr>MS UI Gothic</vt:lpstr>
      <vt:lpstr>黑体</vt:lpstr>
      <vt:lpstr>1_默认设计模板</vt:lpstr>
      <vt:lpstr>上海Nordri专业商务幻灯演示设计</vt:lpstr>
      <vt:lpstr>BMP 图象</vt:lpstr>
      <vt:lpstr>PowerPoint 演示文稿</vt:lpstr>
      <vt:lpstr>PowerPoint 演示文稿</vt:lpstr>
      <vt:lpstr>PowerPoint 演示文稿</vt:lpstr>
      <vt:lpstr>1b Pair work</vt:lpstr>
      <vt:lpstr>PowerPoint 演示文稿</vt:lpstr>
      <vt:lpstr>PowerPoint 演示文稿</vt:lpstr>
      <vt:lpstr>Pair works:  What other resolutions can you make? </vt:lpstr>
      <vt:lpstr>2a  Discuss the questions with your         partner.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We’re going to build more buildings</vt:lpstr>
      <vt:lpstr>PowerPoint 演示文稿</vt:lpstr>
      <vt:lpstr>PowerPoint 演示文稿</vt:lpstr>
      <vt:lpstr>PowerPoint 演示文稿</vt:lpstr>
      <vt:lpstr>PowerPoint 演示文稿</vt:lpstr>
      <vt:lpstr>Groupwork. City designers.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45</cp:revision>
  <cp:lastPrinted>1601-01-01T00:00:00Z</cp:lastPrinted>
  <dcterms:created xsi:type="dcterms:W3CDTF">1601-01-01T00:00:00Z</dcterms:created>
  <dcterms:modified xsi:type="dcterms:W3CDTF">2015-08-12T06:41:13Z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